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88" r:id="rId3"/>
    <p:sldId id="287" r:id="rId4"/>
    <p:sldId id="256" r:id="rId5"/>
    <p:sldId id="282" r:id="rId6"/>
    <p:sldId id="276" r:id="rId7"/>
    <p:sldId id="294" r:id="rId8"/>
    <p:sldId id="258" r:id="rId9"/>
    <p:sldId id="261" r:id="rId10"/>
    <p:sldId id="298" r:id="rId11"/>
    <p:sldId id="265" r:id="rId12"/>
    <p:sldId id="289" r:id="rId13"/>
    <p:sldId id="303" r:id="rId14"/>
    <p:sldId id="290" r:id="rId15"/>
    <p:sldId id="300" r:id="rId16"/>
    <p:sldId id="302" r:id="rId17"/>
    <p:sldId id="260" r:id="rId18"/>
    <p:sldId id="299" r:id="rId19"/>
    <p:sldId id="29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982EF-EBB3-4AB6-B93B-1E5DE2739BF4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2CBCE-B110-4D48-8B9A-6F645A4BC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1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5CEFD-1EBE-438A-BE6E-BD6C4EE0F885}" type="slidenum">
              <a:rPr lang="en-US"/>
              <a:pPr/>
              <a:t>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1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EB164-D06C-4F1D-A526-F1C35561927B}" type="slidenum">
              <a:rPr lang="en-US"/>
              <a:pPr/>
              <a:t>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2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EAB0-2908-4FC4-B4DF-64017A8F8AB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60-A796-430D-82DB-58469427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EAB0-2908-4FC4-B4DF-64017A8F8AB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60-A796-430D-82DB-58469427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EAB0-2908-4FC4-B4DF-64017A8F8AB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60-A796-430D-82DB-58469427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EAB0-2908-4FC4-B4DF-64017A8F8AB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60-A796-430D-82DB-58469427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EAB0-2908-4FC4-B4DF-64017A8F8AB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60-A796-430D-82DB-58469427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EAB0-2908-4FC4-B4DF-64017A8F8AB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60-A796-430D-82DB-58469427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EAB0-2908-4FC4-B4DF-64017A8F8AB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60-A796-430D-82DB-58469427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EAB0-2908-4FC4-B4DF-64017A8F8AB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60-A796-430D-82DB-58469427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EAB0-2908-4FC4-B4DF-64017A8F8AB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60-A796-430D-82DB-58469427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EAB0-2908-4FC4-B4DF-64017A8F8AB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60-A796-430D-82DB-58469427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EAB0-2908-4FC4-B4DF-64017A8F8AB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C160-A796-430D-82DB-58469427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2EAB0-2908-4FC4-B4DF-64017A8F8AB1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C160-A796-430D-82DB-584694272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su%20nhiem%20tu%20cua%20sat%20thep%20GVG%20kim%20son\S\media\can%20cau%20dien%201_clip0.avi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vi-VN" sz="24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414838" y="304800"/>
            <a:ext cx="24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800100"/>
            <a:ext cx="914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1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r>
              <a:rPr lang="en-US" sz="1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</a:t>
            </a:r>
            <a:endParaRPr lang="en-US" sz="100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2229" name="Picture 5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9150" cy="955675"/>
          </a:xfrm>
          <a:prstGeom prst="rect">
            <a:avLst/>
          </a:prstGeom>
          <a:noFill/>
        </p:spPr>
      </p:pic>
      <p:pic>
        <p:nvPicPr>
          <p:cNvPr id="52230" name="Picture 6" descr="ho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469900" cy="3352800"/>
          </a:xfrm>
          <a:prstGeom prst="rect">
            <a:avLst/>
          </a:prstGeom>
          <a:noFill/>
        </p:spPr>
      </p:pic>
      <p:sp>
        <p:nvSpPr>
          <p:cNvPr id="52231" name="Text Box 7" descr="Canvas"/>
          <p:cNvSpPr txBox="1">
            <a:spLocks noChangeArrowheads="1"/>
          </p:cNvSpPr>
          <p:nvPr/>
        </p:nvSpPr>
        <p:spPr bwMode="auto">
          <a:xfrm>
            <a:off x="914400" y="228600"/>
            <a:ext cx="7239000" cy="990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57150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/>
            <a:endParaRPr lang="vi-VN" sz="4400">
              <a:solidFill>
                <a:srgbClr val="CC0000"/>
              </a:solidFill>
            </a:endParaRPr>
          </a:p>
        </p:txBody>
      </p:sp>
      <p:pic>
        <p:nvPicPr>
          <p:cNvPr id="52232" name="Picture 8" descr="hoa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769938"/>
            <a:ext cx="4724400" cy="279400"/>
          </a:xfrm>
          <a:prstGeom prst="rect">
            <a:avLst/>
          </a:prstGeom>
          <a:noFill/>
        </p:spPr>
      </p:pic>
      <p:pic>
        <p:nvPicPr>
          <p:cNvPr id="52233" name="Picture 9" descr="Picture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228600"/>
            <a:ext cx="1447800" cy="852488"/>
          </a:xfrm>
          <a:prstGeom prst="rect">
            <a:avLst/>
          </a:prstGeom>
          <a:noFill/>
        </p:spPr>
      </p:pic>
      <p:pic>
        <p:nvPicPr>
          <p:cNvPr id="52234" name="Picture 10" descr="ho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4100" y="2209800"/>
            <a:ext cx="469900" cy="2971800"/>
          </a:xfrm>
          <a:prstGeom prst="rect">
            <a:avLst/>
          </a:prstGeom>
          <a:noFill/>
        </p:spPr>
      </p:pic>
      <p:pic>
        <p:nvPicPr>
          <p:cNvPr id="52235" name="Picture 11" descr="Picture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010400" y="228600"/>
            <a:ext cx="1150938" cy="990600"/>
          </a:xfrm>
          <a:prstGeom prst="rect">
            <a:avLst/>
          </a:prstGeom>
          <a:noFill/>
        </p:spPr>
      </p:pic>
      <p:pic>
        <p:nvPicPr>
          <p:cNvPr id="52236" name="Picture 12" descr="ringwrlmed2_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4850" y="0"/>
            <a:ext cx="819150" cy="955675"/>
          </a:xfrm>
          <a:prstGeom prst="rect">
            <a:avLst/>
          </a:prstGeom>
          <a:noFill/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09600" y="2133600"/>
            <a:ext cx="8534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BÀI 25. SỰ 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NHIỄM TỪ CỦA SẮT, THÉP NAM CHÂM ĐIỆN</a:t>
            </a:r>
            <a:endParaRPr lang="en-US" sz="4400" b="1" i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7630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09600" indent="-609600" algn="just">
              <a:buFontTx/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 algn="just">
              <a:buFontTx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algn="just">
              <a:buFontTx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algn="just"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 algn="just"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niken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côban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45435" y="686361"/>
            <a:ext cx="5203885" cy="5469760"/>
            <a:chOff x="3024" y="888"/>
            <a:chExt cx="2413" cy="306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600" y="1286"/>
              <a:ext cx="1085" cy="1422"/>
              <a:chOff x="3516" y="1008"/>
              <a:chExt cx="1559" cy="2208"/>
            </a:xfrm>
          </p:grpSpPr>
          <p:sp>
            <p:nvSpPr>
              <p:cNvPr id="8227" name="Rectangle 8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720" cy="2208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8228" name="Picture 9" descr="namchamdien"/>
              <p:cNvPicPr>
                <a:picLocks noChangeAspect="1" noChangeArrowheads="1"/>
              </p:cNvPicPr>
              <p:nvPr/>
            </p:nvPicPr>
            <p:blipFill>
              <a:blip r:embed="rId2"/>
              <a:srcRect l="28586" t="24228" r="28584" b="23531"/>
              <a:stretch>
                <a:fillRect/>
              </a:stretch>
            </p:blipFill>
            <p:spPr bwMode="auto">
              <a:xfrm>
                <a:off x="3516" y="1170"/>
                <a:ext cx="1559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198" name="Picture 10" descr="kimgam2007"/>
            <p:cNvPicPr>
              <a:picLocks noChangeAspect="1" noChangeArrowheads="1"/>
            </p:cNvPicPr>
            <p:nvPr/>
          </p:nvPicPr>
          <p:blipFill>
            <a:blip r:embed="rId3"/>
            <a:srcRect l="37708" t="6219" r="39757" b="15506"/>
            <a:stretch>
              <a:fillRect/>
            </a:stretch>
          </p:blipFill>
          <p:spPr bwMode="auto">
            <a:xfrm rot="823813">
              <a:off x="4134" y="2677"/>
              <a:ext cx="134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11" descr="kimgam2007"/>
            <p:cNvPicPr>
              <a:picLocks noChangeAspect="1" noChangeArrowheads="1"/>
            </p:cNvPicPr>
            <p:nvPr/>
          </p:nvPicPr>
          <p:blipFill>
            <a:blip r:embed="rId4"/>
            <a:srcRect l="37708" t="6219" r="39757" b="15506"/>
            <a:stretch>
              <a:fillRect/>
            </a:stretch>
          </p:blipFill>
          <p:spPr bwMode="auto">
            <a:xfrm rot="991459">
              <a:off x="3734" y="2646"/>
              <a:ext cx="133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12" descr="kimgam2007"/>
            <p:cNvPicPr>
              <a:picLocks noChangeAspect="1" noChangeArrowheads="1"/>
            </p:cNvPicPr>
            <p:nvPr/>
          </p:nvPicPr>
          <p:blipFill>
            <a:blip r:embed="rId3"/>
            <a:srcRect l="37708" t="6219" r="39757" b="15506"/>
            <a:stretch>
              <a:fillRect/>
            </a:stretch>
          </p:blipFill>
          <p:spPr bwMode="auto">
            <a:xfrm>
              <a:off x="3800" y="2893"/>
              <a:ext cx="134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13" descr="kimgam2007"/>
            <p:cNvPicPr>
              <a:picLocks noChangeAspect="1" noChangeArrowheads="1"/>
            </p:cNvPicPr>
            <p:nvPr/>
          </p:nvPicPr>
          <p:blipFill>
            <a:blip r:embed="rId3"/>
            <a:srcRect l="37708" t="6219" r="39757" b="15506"/>
            <a:stretch>
              <a:fillRect/>
            </a:stretch>
          </p:blipFill>
          <p:spPr bwMode="auto">
            <a:xfrm>
              <a:off x="4301" y="2708"/>
              <a:ext cx="134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4" descr="kimgam2007"/>
            <p:cNvPicPr>
              <a:picLocks noChangeAspect="1" noChangeArrowheads="1"/>
            </p:cNvPicPr>
            <p:nvPr/>
          </p:nvPicPr>
          <p:blipFill>
            <a:blip r:embed="rId3"/>
            <a:srcRect l="37708" t="6219" r="39757" b="15506"/>
            <a:stretch>
              <a:fillRect/>
            </a:stretch>
          </p:blipFill>
          <p:spPr bwMode="auto">
            <a:xfrm>
              <a:off x="3967" y="2677"/>
              <a:ext cx="134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15" descr="kimgam2007"/>
            <p:cNvPicPr>
              <a:picLocks noChangeAspect="1" noChangeArrowheads="1"/>
            </p:cNvPicPr>
            <p:nvPr/>
          </p:nvPicPr>
          <p:blipFill>
            <a:blip r:embed="rId4"/>
            <a:srcRect l="37708" t="6219" r="39757" b="15506"/>
            <a:stretch>
              <a:fillRect/>
            </a:stretch>
          </p:blipFill>
          <p:spPr bwMode="auto">
            <a:xfrm rot="9851389">
              <a:off x="3901" y="2677"/>
              <a:ext cx="133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6" descr="kimgam2007"/>
            <p:cNvPicPr>
              <a:picLocks noChangeAspect="1" noChangeArrowheads="1"/>
            </p:cNvPicPr>
            <p:nvPr/>
          </p:nvPicPr>
          <p:blipFill>
            <a:blip r:embed="rId4"/>
            <a:srcRect l="37708" t="6219" r="39757" b="15506"/>
            <a:stretch>
              <a:fillRect/>
            </a:stretch>
          </p:blipFill>
          <p:spPr bwMode="auto">
            <a:xfrm rot="9851389">
              <a:off x="4435" y="2646"/>
              <a:ext cx="133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17" descr="kimgam2007"/>
            <p:cNvPicPr>
              <a:picLocks noChangeAspect="1" noChangeArrowheads="1"/>
            </p:cNvPicPr>
            <p:nvPr/>
          </p:nvPicPr>
          <p:blipFill>
            <a:blip r:embed="rId4"/>
            <a:srcRect l="37708" t="6219" r="39757" b="15506"/>
            <a:stretch>
              <a:fillRect/>
            </a:stretch>
          </p:blipFill>
          <p:spPr bwMode="auto">
            <a:xfrm rot="9851389">
              <a:off x="4101" y="2646"/>
              <a:ext cx="133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18" descr="kimgam2007"/>
            <p:cNvPicPr>
              <a:picLocks noChangeAspect="1" noChangeArrowheads="1"/>
            </p:cNvPicPr>
            <p:nvPr/>
          </p:nvPicPr>
          <p:blipFill>
            <a:blip r:embed="rId4"/>
            <a:srcRect l="37708" t="6219" r="39757" b="15506"/>
            <a:stretch>
              <a:fillRect/>
            </a:stretch>
          </p:blipFill>
          <p:spPr bwMode="auto">
            <a:xfrm>
              <a:off x="4101" y="2986"/>
              <a:ext cx="133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19" descr="kimgam2007"/>
            <p:cNvPicPr>
              <a:picLocks noChangeAspect="1" noChangeArrowheads="1"/>
            </p:cNvPicPr>
            <p:nvPr/>
          </p:nvPicPr>
          <p:blipFill>
            <a:blip r:embed="rId4"/>
            <a:srcRect l="37708" t="6219" r="39757" b="15506"/>
            <a:stretch>
              <a:fillRect/>
            </a:stretch>
          </p:blipFill>
          <p:spPr bwMode="auto">
            <a:xfrm rot="991459">
              <a:off x="3934" y="3017"/>
              <a:ext cx="133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20" descr="kimgam2007"/>
            <p:cNvPicPr>
              <a:picLocks noChangeAspect="1" noChangeArrowheads="1"/>
            </p:cNvPicPr>
            <p:nvPr/>
          </p:nvPicPr>
          <p:blipFill>
            <a:blip r:embed="rId4"/>
            <a:srcRect l="37708" t="6219" r="39757" b="15506"/>
            <a:stretch>
              <a:fillRect/>
            </a:stretch>
          </p:blipFill>
          <p:spPr bwMode="auto">
            <a:xfrm rot="9851389">
              <a:off x="4268" y="2986"/>
              <a:ext cx="133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9" name="Picture 21" descr="kimgam2007"/>
            <p:cNvPicPr>
              <a:picLocks noChangeAspect="1" noChangeArrowheads="1"/>
            </p:cNvPicPr>
            <p:nvPr/>
          </p:nvPicPr>
          <p:blipFill>
            <a:blip r:embed="rId3"/>
            <a:srcRect l="37708" t="6219" r="39757" b="15506"/>
            <a:stretch>
              <a:fillRect/>
            </a:stretch>
          </p:blipFill>
          <p:spPr bwMode="auto">
            <a:xfrm rot="-10407638">
              <a:off x="3600" y="2955"/>
              <a:ext cx="134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210" name="Line 22"/>
            <p:cNvSpPr>
              <a:spLocks noChangeShapeType="1"/>
            </p:cNvSpPr>
            <p:nvPr/>
          </p:nvSpPr>
          <p:spPr bwMode="auto">
            <a:xfrm>
              <a:off x="4101" y="1533"/>
              <a:ext cx="100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23"/>
            <p:cNvSpPr>
              <a:spLocks noChangeShapeType="1"/>
            </p:cNvSpPr>
            <p:nvPr/>
          </p:nvSpPr>
          <p:spPr bwMode="auto">
            <a:xfrm>
              <a:off x="4134" y="2061"/>
              <a:ext cx="100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24"/>
            <p:cNvSpPr>
              <a:spLocks noChangeShapeType="1"/>
            </p:cNvSpPr>
            <p:nvPr/>
          </p:nvSpPr>
          <p:spPr bwMode="auto">
            <a:xfrm flipH="1">
              <a:off x="4034" y="1533"/>
              <a:ext cx="67" cy="93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25"/>
            <p:cNvSpPr>
              <a:spLocks noChangeShapeType="1"/>
            </p:cNvSpPr>
            <p:nvPr/>
          </p:nvSpPr>
          <p:spPr bwMode="auto">
            <a:xfrm flipH="1" flipV="1">
              <a:off x="4034" y="1968"/>
              <a:ext cx="100" cy="93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Text Box 28"/>
            <p:cNvSpPr txBox="1">
              <a:spLocks noChangeArrowheads="1"/>
            </p:cNvSpPr>
            <p:nvPr/>
          </p:nvSpPr>
          <p:spPr bwMode="auto">
            <a:xfrm>
              <a:off x="4669" y="888"/>
              <a:ext cx="768" cy="258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Lõi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sắt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non</a:t>
              </a:r>
            </a:p>
          </p:txBody>
        </p:sp>
        <p:sp>
          <p:nvSpPr>
            <p:cNvPr id="8217" name="Line 29"/>
            <p:cNvSpPr>
              <a:spLocks noChangeShapeType="1"/>
            </p:cNvSpPr>
            <p:nvPr/>
          </p:nvSpPr>
          <p:spPr bwMode="auto">
            <a:xfrm flipV="1">
              <a:off x="4080" y="1046"/>
              <a:ext cx="624" cy="24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Text Box 30"/>
            <p:cNvSpPr txBox="1">
              <a:spLocks noChangeArrowheads="1"/>
            </p:cNvSpPr>
            <p:nvPr/>
          </p:nvSpPr>
          <p:spPr bwMode="auto">
            <a:xfrm>
              <a:off x="3696" y="2723"/>
              <a:ext cx="816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1A - 22</a:t>
              </a:r>
              <a:r>
                <a:rPr lang="en-US" sz="1600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8221" name="Text Box 33"/>
            <p:cNvSpPr txBox="1">
              <a:spLocks noChangeArrowheads="1"/>
            </p:cNvSpPr>
            <p:nvPr/>
          </p:nvSpPr>
          <p:spPr bwMode="auto">
            <a:xfrm>
              <a:off x="3024" y="1766"/>
              <a:ext cx="720" cy="258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ống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2" name="Line 34"/>
            <p:cNvSpPr>
              <a:spLocks noChangeShapeType="1"/>
            </p:cNvSpPr>
            <p:nvPr/>
          </p:nvSpPr>
          <p:spPr bwMode="auto">
            <a:xfrm>
              <a:off x="3360" y="1958"/>
              <a:ext cx="384" cy="144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Text Box 35"/>
            <p:cNvSpPr txBox="1">
              <a:spLocks noChangeArrowheads="1"/>
            </p:cNvSpPr>
            <p:nvPr/>
          </p:nvSpPr>
          <p:spPr bwMode="auto">
            <a:xfrm>
              <a:off x="3281" y="3692"/>
              <a:ext cx="1680" cy="25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Nam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26" name="Rectangle 38"/>
            <p:cNvSpPr>
              <a:spLocks noChangeArrowheads="1"/>
            </p:cNvSpPr>
            <p:nvPr/>
          </p:nvSpPr>
          <p:spPr bwMode="auto">
            <a:xfrm>
              <a:off x="3888" y="2470"/>
              <a:ext cx="480" cy="1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1A - 22</a:t>
              </a:r>
              <a:r>
                <a:rPr lang="en-US" sz="1000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</p:grpSp>
      <p:sp>
        <p:nvSpPr>
          <p:cNvPr id="8195" name="Text Box 44"/>
          <p:cNvSpPr txBox="1">
            <a:spLocks noChangeArrowheads="1"/>
          </p:cNvSpPr>
          <p:nvPr/>
        </p:nvSpPr>
        <p:spPr bwMode="auto">
          <a:xfrm>
            <a:off x="0" y="685800"/>
            <a:ext cx="335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I. SỰ NHIỄM TỪ CỦA SẮT, THÉP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962400"/>
            <a:ext cx="4343400" cy="2895600"/>
          </a:xfrm>
          <a:prstGeom prst="rect">
            <a:avLst/>
          </a:prstGeom>
          <a:noFill/>
        </p:spPr>
      </p:pic>
      <p:pic>
        <p:nvPicPr>
          <p:cNvPr id="25606" name="Picture 6" descr="44895277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4800600" cy="3733800"/>
          </a:xfrm>
          <a:prstGeom prst="rect">
            <a:avLst/>
          </a:prstGeom>
          <a:noFill/>
        </p:spPr>
      </p:pic>
      <p:pic>
        <p:nvPicPr>
          <p:cNvPr id="25607" name="Picture 7" descr="44895277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85800"/>
            <a:ext cx="4343400" cy="3276600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6200" y="708362"/>
            <a:ext cx="46482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</a:rPr>
              <a:t>	</a:t>
            </a:r>
            <a:r>
              <a:rPr lang="en-US" sz="2400" b="1" dirty="0" err="1">
                <a:latin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</a:rPr>
              <a:t>Nam </a:t>
            </a:r>
            <a:r>
              <a:rPr lang="en-US" sz="2400" b="1" i="1" dirty="0" err="1">
                <a:latin typeface="Times New Roman" pitchFamily="18" charset="0"/>
              </a:rPr>
              <a:t>châm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thay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nhiệt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chuyển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hàng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hoá</a:t>
            </a:r>
            <a:r>
              <a:rPr lang="en-US" sz="2400" b="1" dirty="0">
                <a:latin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</a:rPr>
              <a:t>sắt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thép</a:t>
            </a:r>
            <a:r>
              <a:rPr lang="en-US" sz="2400" b="1" dirty="0">
                <a:latin typeface="Times New Roman" pitchFamily="18" charset="0"/>
              </a:rPr>
              <a:t>…)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sản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xuất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giúp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bảo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vệ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môi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trường</a:t>
            </a:r>
            <a:endParaRPr lang="en-US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902105"/>
            <a:ext cx="3312543" cy="3817665"/>
            <a:chOff x="3600" y="1286"/>
            <a:chExt cx="1536" cy="225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600" y="1286"/>
              <a:ext cx="1085" cy="1422"/>
              <a:chOff x="3516" y="1008"/>
              <a:chExt cx="1559" cy="2208"/>
            </a:xfrm>
          </p:grpSpPr>
          <p:sp>
            <p:nvSpPr>
              <p:cNvPr id="8227" name="Rectangle 8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720" cy="2208"/>
              </a:xfrm>
              <a:prstGeom prst="rect">
                <a:avLst/>
              </a:prstGeom>
              <a:solidFill>
                <a:srgbClr val="9966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8228" name="Picture 9" descr="namchamdien"/>
              <p:cNvPicPr>
                <a:picLocks noChangeAspect="1" noChangeArrowheads="1"/>
              </p:cNvPicPr>
              <p:nvPr/>
            </p:nvPicPr>
            <p:blipFill>
              <a:blip r:embed="rId2"/>
              <a:srcRect l="28586" t="24228" r="28584" b="23531"/>
              <a:stretch>
                <a:fillRect/>
              </a:stretch>
            </p:blipFill>
            <p:spPr bwMode="auto">
              <a:xfrm>
                <a:off x="3516" y="1170"/>
                <a:ext cx="1559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198" name="Picture 10" descr="kimgam2007"/>
            <p:cNvPicPr>
              <a:picLocks noChangeAspect="1" noChangeArrowheads="1"/>
            </p:cNvPicPr>
            <p:nvPr/>
          </p:nvPicPr>
          <p:blipFill>
            <a:blip r:embed="rId3"/>
            <a:srcRect l="37708" t="6219" r="39757" b="15506"/>
            <a:stretch>
              <a:fillRect/>
            </a:stretch>
          </p:blipFill>
          <p:spPr bwMode="auto">
            <a:xfrm rot="823813">
              <a:off x="4134" y="2677"/>
              <a:ext cx="134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11" descr="kimgam2007"/>
            <p:cNvPicPr>
              <a:picLocks noChangeAspect="1" noChangeArrowheads="1"/>
            </p:cNvPicPr>
            <p:nvPr/>
          </p:nvPicPr>
          <p:blipFill>
            <a:blip r:embed="rId4"/>
            <a:srcRect l="37708" t="6219" r="39757" b="15506"/>
            <a:stretch>
              <a:fillRect/>
            </a:stretch>
          </p:blipFill>
          <p:spPr bwMode="auto">
            <a:xfrm rot="991459">
              <a:off x="3734" y="2646"/>
              <a:ext cx="133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12" descr="kimgam2007"/>
            <p:cNvPicPr>
              <a:picLocks noChangeAspect="1" noChangeArrowheads="1"/>
            </p:cNvPicPr>
            <p:nvPr/>
          </p:nvPicPr>
          <p:blipFill>
            <a:blip r:embed="rId3"/>
            <a:srcRect l="37708" t="6219" r="39757" b="15506"/>
            <a:stretch>
              <a:fillRect/>
            </a:stretch>
          </p:blipFill>
          <p:spPr bwMode="auto">
            <a:xfrm>
              <a:off x="3800" y="2893"/>
              <a:ext cx="134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13" descr="kimgam2007"/>
            <p:cNvPicPr>
              <a:picLocks noChangeAspect="1" noChangeArrowheads="1"/>
            </p:cNvPicPr>
            <p:nvPr/>
          </p:nvPicPr>
          <p:blipFill>
            <a:blip r:embed="rId3"/>
            <a:srcRect l="37708" t="6219" r="39757" b="15506"/>
            <a:stretch>
              <a:fillRect/>
            </a:stretch>
          </p:blipFill>
          <p:spPr bwMode="auto">
            <a:xfrm>
              <a:off x="4301" y="2708"/>
              <a:ext cx="134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4" descr="kimgam2007"/>
            <p:cNvPicPr>
              <a:picLocks noChangeAspect="1" noChangeArrowheads="1"/>
            </p:cNvPicPr>
            <p:nvPr/>
          </p:nvPicPr>
          <p:blipFill>
            <a:blip r:embed="rId3"/>
            <a:srcRect l="37708" t="6219" r="39757" b="15506"/>
            <a:stretch>
              <a:fillRect/>
            </a:stretch>
          </p:blipFill>
          <p:spPr bwMode="auto">
            <a:xfrm>
              <a:off x="3967" y="2677"/>
              <a:ext cx="134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15" descr="kimgam2007"/>
            <p:cNvPicPr>
              <a:picLocks noChangeAspect="1" noChangeArrowheads="1"/>
            </p:cNvPicPr>
            <p:nvPr/>
          </p:nvPicPr>
          <p:blipFill>
            <a:blip r:embed="rId4"/>
            <a:srcRect l="37708" t="6219" r="39757" b="15506"/>
            <a:stretch>
              <a:fillRect/>
            </a:stretch>
          </p:blipFill>
          <p:spPr bwMode="auto">
            <a:xfrm rot="9851389">
              <a:off x="3901" y="2677"/>
              <a:ext cx="133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6" descr="kimgam2007"/>
            <p:cNvPicPr>
              <a:picLocks noChangeAspect="1" noChangeArrowheads="1"/>
            </p:cNvPicPr>
            <p:nvPr/>
          </p:nvPicPr>
          <p:blipFill>
            <a:blip r:embed="rId4"/>
            <a:srcRect l="37708" t="6219" r="39757" b="15506"/>
            <a:stretch>
              <a:fillRect/>
            </a:stretch>
          </p:blipFill>
          <p:spPr bwMode="auto">
            <a:xfrm rot="9851389">
              <a:off x="4435" y="2646"/>
              <a:ext cx="133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17" descr="kimgam2007"/>
            <p:cNvPicPr>
              <a:picLocks noChangeAspect="1" noChangeArrowheads="1"/>
            </p:cNvPicPr>
            <p:nvPr/>
          </p:nvPicPr>
          <p:blipFill>
            <a:blip r:embed="rId4"/>
            <a:srcRect l="37708" t="6219" r="39757" b="15506"/>
            <a:stretch>
              <a:fillRect/>
            </a:stretch>
          </p:blipFill>
          <p:spPr bwMode="auto">
            <a:xfrm rot="9851389">
              <a:off x="4101" y="2646"/>
              <a:ext cx="133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18" descr="kimgam2007"/>
            <p:cNvPicPr>
              <a:picLocks noChangeAspect="1" noChangeArrowheads="1"/>
            </p:cNvPicPr>
            <p:nvPr/>
          </p:nvPicPr>
          <p:blipFill>
            <a:blip r:embed="rId4"/>
            <a:srcRect l="37708" t="6219" r="39757" b="15506"/>
            <a:stretch>
              <a:fillRect/>
            </a:stretch>
          </p:blipFill>
          <p:spPr bwMode="auto">
            <a:xfrm>
              <a:off x="4101" y="2986"/>
              <a:ext cx="133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19" descr="kimgam2007"/>
            <p:cNvPicPr>
              <a:picLocks noChangeAspect="1" noChangeArrowheads="1"/>
            </p:cNvPicPr>
            <p:nvPr/>
          </p:nvPicPr>
          <p:blipFill>
            <a:blip r:embed="rId4"/>
            <a:srcRect l="37708" t="6219" r="39757" b="15506"/>
            <a:stretch>
              <a:fillRect/>
            </a:stretch>
          </p:blipFill>
          <p:spPr bwMode="auto">
            <a:xfrm rot="991459">
              <a:off x="3934" y="3017"/>
              <a:ext cx="133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20" descr="kimgam2007"/>
            <p:cNvPicPr>
              <a:picLocks noChangeAspect="1" noChangeArrowheads="1"/>
            </p:cNvPicPr>
            <p:nvPr/>
          </p:nvPicPr>
          <p:blipFill>
            <a:blip r:embed="rId4"/>
            <a:srcRect l="37708" t="6219" r="39757" b="15506"/>
            <a:stretch>
              <a:fillRect/>
            </a:stretch>
          </p:blipFill>
          <p:spPr bwMode="auto">
            <a:xfrm rot="9851389">
              <a:off x="4268" y="2986"/>
              <a:ext cx="133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209" name="Picture 21" descr="kimgam2007"/>
            <p:cNvPicPr>
              <a:picLocks noChangeAspect="1" noChangeArrowheads="1"/>
            </p:cNvPicPr>
            <p:nvPr/>
          </p:nvPicPr>
          <p:blipFill>
            <a:blip r:embed="rId3"/>
            <a:srcRect l="37708" t="6219" r="39757" b="15506"/>
            <a:stretch>
              <a:fillRect/>
            </a:stretch>
          </p:blipFill>
          <p:spPr bwMode="auto">
            <a:xfrm rot="-10407638">
              <a:off x="3600" y="2955"/>
              <a:ext cx="134" cy="525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210" name="Line 22"/>
            <p:cNvSpPr>
              <a:spLocks noChangeShapeType="1"/>
            </p:cNvSpPr>
            <p:nvPr/>
          </p:nvSpPr>
          <p:spPr bwMode="auto">
            <a:xfrm>
              <a:off x="4101" y="1533"/>
              <a:ext cx="100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23"/>
            <p:cNvSpPr>
              <a:spLocks noChangeShapeType="1"/>
            </p:cNvSpPr>
            <p:nvPr/>
          </p:nvSpPr>
          <p:spPr bwMode="auto">
            <a:xfrm>
              <a:off x="4134" y="2061"/>
              <a:ext cx="1002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24"/>
            <p:cNvSpPr>
              <a:spLocks noChangeShapeType="1"/>
            </p:cNvSpPr>
            <p:nvPr/>
          </p:nvSpPr>
          <p:spPr bwMode="auto">
            <a:xfrm flipH="1">
              <a:off x="4034" y="1533"/>
              <a:ext cx="67" cy="93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25"/>
            <p:cNvSpPr>
              <a:spLocks noChangeShapeType="1"/>
            </p:cNvSpPr>
            <p:nvPr/>
          </p:nvSpPr>
          <p:spPr bwMode="auto">
            <a:xfrm flipH="1" flipV="1">
              <a:off x="4034" y="1968"/>
              <a:ext cx="100" cy="93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Text Box 30"/>
            <p:cNvSpPr txBox="1">
              <a:spLocks noChangeArrowheads="1"/>
            </p:cNvSpPr>
            <p:nvPr/>
          </p:nvSpPr>
          <p:spPr bwMode="auto">
            <a:xfrm>
              <a:off x="3696" y="2723"/>
              <a:ext cx="816" cy="2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1A - 22</a:t>
              </a:r>
              <a:r>
                <a:rPr lang="en-US" sz="1600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8226" name="Rectangle 38"/>
            <p:cNvSpPr>
              <a:spLocks noChangeArrowheads="1"/>
            </p:cNvSpPr>
            <p:nvPr/>
          </p:nvSpPr>
          <p:spPr bwMode="auto">
            <a:xfrm>
              <a:off x="3888" y="2470"/>
              <a:ext cx="480" cy="1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1A - 22</a:t>
              </a:r>
              <a:r>
                <a:rPr lang="en-US" sz="1000" dirty="0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86200" y="1066800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1000, 1500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22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sym typeface="Symbol" pitchFamily="18" charset="2"/>
              </a:rPr>
              <a:t>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915400" cy="381000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C3.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b; c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b,d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cuondayloisatdai500_2007"/>
          <p:cNvPicPr preferRelativeResize="0">
            <a:picLocks noChangeArrowheads="1"/>
          </p:cNvPicPr>
          <p:nvPr/>
        </p:nvPicPr>
        <p:blipFill>
          <a:blip r:embed="rId2"/>
          <a:srcRect l="39757" t="24792" r="39757" b="26120"/>
          <a:stretch>
            <a:fillRect/>
          </a:stretch>
        </p:blipFill>
        <p:spPr bwMode="auto">
          <a:xfrm>
            <a:off x="2457450" y="3062288"/>
            <a:ext cx="1522413" cy="701675"/>
          </a:xfrm>
          <a:prstGeom prst="rect">
            <a:avLst/>
          </a:prstGeom>
          <a:noFill/>
        </p:spPr>
      </p:pic>
      <p:pic>
        <p:nvPicPr>
          <p:cNvPr id="11269" name="Picture 5" descr="cuondayloisatdai250_2007"/>
          <p:cNvPicPr preferRelativeResize="0">
            <a:picLocks noChangeArrowheads="1"/>
          </p:cNvPicPr>
          <p:nvPr/>
        </p:nvPicPr>
        <p:blipFill>
          <a:blip r:embed="rId3"/>
          <a:srcRect l="39757" t="24792" r="39757" b="26120"/>
          <a:stretch>
            <a:fillRect/>
          </a:stretch>
        </p:blipFill>
        <p:spPr bwMode="auto">
          <a:xfrm>
            <a:off x="631825" y="3043238"/>
            <a:ext cx="1522413" cy="701675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23900" y="3862388"/>
            <a:ext cx="17272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 = 1A, n = 250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84450" y="3862388"/>
            <a:ext cx="153035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 = 1A, n = 500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498600" y="3189288"/>
            <a:ext cx="55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" pitchFamily="34" charset="0"/>
              </a:rPr>
              <a:t>a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305175" y="3205163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b</a:t>
            </a:r>
          </a:p>
        </p:txBody>
      </p:sp>
      <p:pic>
        <p:nvPicPr>
          <p:cNvPr id="11276" name="Picture 12" descr="cuondayloisatdai300_2007"/>
          <p:cNvPicPr preferRelativeResize="0">
            <a:picLocks noChangeArrowheads="1"/>
          </p:cNvPicPr>
          <p:nvPr/>
        </p:nvPicPr>
        <p:blipFill>
          <a:blip r:embed="rId4"/>
          <a:srcRect l="39757" t="24792" r="39757" b="26120"/>
          <a:stretch>
            <a:fillRect/>
          </a:stretch>
        </p:blipFill>
        <p:spPr bwMode="auto">
          <a:xfrm>
            <a:off x="6934200" y="3090863"/>
            <a:ext cx="1492250" cy="635000"/>
          </a:xfrm>
          <a:prstGeom prst="rect">
            <a:avLst/>
          </a:prstGeom>
          <a:noFill/>
        </p:spPr>
      </p:pic>
      <p:pic>
        <p:nvPicPr>
          <p:cNvPr id="11277" name="Picture 13" descr="cuondayloisatdai300_2007"/>
          <p:cNvPicPr preferRelativeResize="0">
            <a:picLocks noChangeArrowheads="1"/>
          </p:cNvPicPr>
          <p:nvPr/>
        </p:nvPicPr>
        <p:blipFill>
          <a:blip r:embed="rId4"/>
          <a:srcRect l="39757" t="24792" r="39757" b="26120"/>
          <a:stretch>
            <a:fillRect/>
          </a:stretch>
        </p:blipFill>
        <p:spPr bwMode="auto">
          <a:xfrm>
            <a:off x="5224463" y="3092450"/>
            <a:ext cx="1492250" cy="635000"/>
          </a:xfrm>
          <a:prstGeom prst="rect">
            <a:avLst/>
          </a:prstGeom>
          <a:noFill/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915025" y="3851275"/>
            <a:ext cx="1095376" cy="52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 = 1A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n = 300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7637463" y="3790950"/>
            <a:ext cx="1322387" cy="52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 = 2A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n = 300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115050" y="3165475"/>
            <a:ext cx="54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c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800975" y="3178175"/>
            <a:ext cx="54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d</a:t>
            </a:r>
          </a:p>
        </p:txBody>
      </p:sp>
      <p:pic>
        <p:nvPicPr>
          <p:cNvPr id="11284" name="Picture 20" descr="cuondayloisatda750_2007"/>
          <p:cNvPicPr preferRelativeResize="0">
            <a:picLocks noChangeArrowheads="1"/>
          </p:cNvPicPr>
          <p:nvPr/>
        </p:nvPicPr>
        <p:blipFill>
          <a:blip r:embed="rId5"/>
          <a:srcRect l="37709" t="19485" r="37708" b="19485"/>
          <a:stretch>
            <a:fillRect/>
          </a:stretch>
        </p:blipFill>
        <p:spPr bwMode="auto">
          <a:xfrm>
            <a:off x="4179888" y="5289550"/>
            <a:ext cx="1312862" cy="777875"/>
          </a:xfrm>
          <a:prstGeom prst="rect">
            <a:avLst/>
          </a:prstGeom>
          <a:noFill/>
        </p:spPr>
      </p:pic>
      <p:pic>
        <p:nvPicPr>
          <p:cNvPr id="11285" name="Picture 21" descr="cuondayloisatdai500_2007"/>
          <p:cNvPicPr preferRelativeResize="0">
            <a:picLocks noChangeArrowheads="1"/>
          </p:cNvPicPr>
          <p:nvPr/>
        </p:nvPicPr>
        <p:blipFill>
          <a:blip r:embed="rId2"/>
          <a:srcRect l="39757" t="24792" r="39757" b="26120"/>
          <a:stretch>
            <a:fillRect/>
          </a:stretch>
        </p:blipFill>
        <p:spPr bwMode="auto">
          <a:xfrm>
            <a:off x="760413" y="5289550"/>
            <a:ext cx="1312862" cy="777875"/>
          </a:xfrm>
          <a:prstGeom prst="rect">
            <a:avLst/>
          </a:prstGeom>
          <a:noFill/>
        </p:spPr>
      </p:pic>
      <p:pic>
        <p:nvPicPr>
          <p:cNvPr id="11286" name="Picture 22" descr="cuondayloisatdai300_2007"/>
          <p:cNvPicPr preferRelativeResize="0">
            <a:picLocks noChangeArrowheads="1"/>
          </p:cNvPicPr>
          <p:nvPr/>
        </p:nvPicPr>
        <p:blipFill>
          <a:blip r:embed="rId4"/>
          <a:srcRect l="39757" t="24792" r="39757" b="26120"/>
          <a:stretch>
            <a:fillRect/>
          </a:stretch>
        </p:blipFill>
        <p:spPr bwMode="auto">
          <a:xfrm>
            <a:off x="2470150" y="5289550"/>
            <a:ext cx="1312863" cy="777875"/>
          </a:xfrm>
          <a:prstGeom prst="rect">
            <a:avLst/>
          </a:prstGeom>
          <a:noFill/>
        </p:spPr>
      </p:pic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973137" y="6181725"/>
            <a:ext cx="1541463" cy="23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 = 1A, n = 500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2514600" y="6156325"/>
            <a:ext cx="15240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 = 2A, n = 300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229100" y="6116638"/>
            <a:ext cx="1638300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 = 2A, n = 750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1423988" y="5445125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b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3201988" y="545465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d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4941888" y="542925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e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1752600" y="1371600"/>
            <a:ext cx="17526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330200" y="2514600"/>
            <a:ext cx="401320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.VnTime" pitchFamily="34" charset="0"/>
              </a:rPr>
              <a:t>Nam </a:t>
            </a:r>
            <a:r>
              <a:rPr lang="en-US" b="1" dirty="0" err="1">
                <a:latin typeface=".VnTime" pitchFamily="34" charset="0"/>
              </a:rPr>
              <a:t>ch©m</a:t>
            </a:r>
            <a:r>
              <a:rPr lang="en-US" b="1" dirty="0">
                <a:latin typeface=".VnTime" pitchFamily="34" charset="0"/>
              </a:rPr>
              <a:t> b m¹nh </a:t>
            </a:r>
            <a:r>
              <a:rPr lang="en-US" b="1" dirty="0" err="1">
                <a:latin typeface=".VnTime" pitchFamily="34" charset="0"/>
              </a:rPr>
              <a:t>h¬n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nam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ch©m</a:t>
            </a:r>
            <a:r>
              <a:rPr lang="en-US" b="1" dirty="0">
                <a:latin typeface=".VnTime" pitchFamily="34" charset="0"/>
              </a:rPr>
              <a:t> a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4965700" y="2540000"/>
            <a:ext cx="381000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.VnTime" pitchFamily="34" charset="0"/>
              </a:rPr>
              <a:t>Nam </a:t>
            </a:r>
            <a:r>
              <a:rPr lang="en-US" b="1" dirty="0" err="1">
                <a:latin typeface=".VnTime" pitchFamily="34" charset="0"/>
              </a:rPr>
              <a:t>ch©m</a:t>
            </a:r>
            <a:r>
              <a:rPr lang="en-US" b="1" dirty="0">
                <a:latin typeface=".VnTime" pitchFamily="34" charset="0"/>
              </a:rPr>
              <a:t> d m¹nh </a:t>
            </a:r>
            <a:r>
              <a:rPr lang="en-US" b="1" dirty="0" err="1">
                <a:latin typeface=".VnTime" pitchFamily="34" charset="0"/>
              </a:rPr>
              <a:t>h¬n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nam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ch©m</a:t>
            </a:r>
            <a:r>
              <a:rPr lang="en-US" b="1" dirty="0">
                <a:latin typeface=".VnTime" pitchFamily="34" charset="0"/>
              </a:rPr>
              <a:t>  c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533400" y="4787900"/>
            <a:ext cx="518160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.VnTime" pitchFamily="34" charset="0"/>
              </a:rPr>
              <a:t>Nam </a:t>
            </a:r>
            <a:r>
              <a:rPr lang="en-US" b="1" dirty="0" err="1">
                <a:latin typeface=".VnTime" pitchFamily="34" charset="0"/>
              </a:rPr>
              <a:t>ch©m</a:t>
            </a:r>
            <a:r>
              <a:rPr lang="en-US" b="1" dirty="0">
                <a:latin typeface=".VnTime" pitchFamily="34" charset="0"/>
              </a:rPr>
              <a:t>  e m¹nh </a:t>
            </a:r>
            <a:r>
              <a:rPr lang="en-US" b="1" dirty="0" err="1">
                <a:latin typeface=".VnTime" pitchFamily="34" charset="0"/>
              </a:rPr>
              <a:t>h¬n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nam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ch©m</a:t>
            </a:r>
            <a:r>
              <a:rPr lang="en-US" b="1" dirty="0">
                <a:latin typeface=".VnTime" pitchFamily="34" charset="0"/>
              </a:rPr>
              <a:t> b vµ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6" grpId="0"/>
      <p:bldP spid="11297" grpId="0"/>
      <p:bldP spid="11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3581400" y="2514600"/>
            <a:ext cx="533400" cy="1524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FFFFFF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41" name="Freeform 9"/>
          <p:cNvSpPr>
            <a:spLocks/>
          </p:cNvSpPr>
          <p:nvPr/>
        </p:nvSpPr>
        <p:spPr bwMode="auto">
          <a:xfrm>
            <a:off x="3479800" y="2743200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42" name="Freeform 10"/>
          <p:cNvSpPr>
            <a:spLocks/>
          </p:cNvSpPr>
          <p:nvPr/>
        </p:nvSpPr>
        <p:spPr bwMode="auto">
          <a:xfrm>
            <a:off x="3479800" y="2851150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43" name="Freeform 11"/>
          <p:cNvSpPr>
            <a:spLocks/>
          </p:cNvSpPr>
          <p:nvPr/>
        </p:nvSpPr>
        <p:spPr bwMode="auto">
          <a:xfrm>
            <a:off x="3479800" y="2959100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44" name="Freeform 12"/>
          <p:cNvSpPr>
            <a:spLocks/>
          </p:cNvSpPr>
          <p:nvPr/>
        </p:nvSpPr>
        <p:spPr bwMode="auto">
          <a:xfrm>
            <a:off x="3478213" y="3054350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45" name="Freeform 13"/>
          <p:cNvSpPr>
            <a:spLocks/>
          </p:cNvSpPr>
          <p:nvPr/>
        </p:nvSpPr>
        <p:spPr bwMode="auto">
          <a:xfrm>
            <a:off x="3478213" y="3143250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46" name="Freeform 14"/>
          <p:cNvSpPr>
            <a:spLocks/>
          </p:cNvSpPr>
          <p:nvPr/>
        </p:nvSpPr>
        <p:spPr bwMode="auto">
          <a:xfrm>
            <a:off x="3478213" y="3346450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47" name="Freeform 15"/>
          <p:cNvSpPr>
            <a:spLocks/>
          </p:cNvSpPr>
          <p:nvPr/>
        </p:nvSpPr>
        <p:spPr bwMode="auto">
          <a:xfrm>
            <a:off x="3479800" y="3244850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48" name="Freeform 16"/>
          <p:cNvSpPr>
            <a:spLocks/>
          </p:cNvSpPr>
          <p:nvPr/>
        </p:nvSpPr>
        <p:spPr bwMode="auto">
          <a:xfrm>
            <a:off x="3478213" y="3448050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49" name="Freeform 17"/>
          <p:cNvSpPr>
            <a:spLocks/>
          </p:cNvSpPr>
          <p:nvPr/>
        </p:nvSpPr>
        <p:spPr bwMode="auto">
          <a:xfrm>
            <a:off x="3479800" y="3536950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50" name="Freeform 18"/>
          <p:cNvSpPr>
            <a:spLocks/>
          </p:cNvSpPr>
          <p:nvPr/>
        </p:nvSpPr>
        <p:spPr bwMode="auto">
          <a:xfrm>
            <a:off x="3478213" y="3644900"/>
            <a:ext cx="704850" cy="234950"/>
          </a:xfrm>
          <a:custGeom>
            <a:avLst/>
            <a:gdLst>
              <a:gd name="T0" fmla="*/ 61 w 444"/>
              <a:gd name="T1" fmla="*/ 0 h 148"/>
              <a:gd name="T2" fmla="*/ 53 w 444"/>
              <a:gd name="T3" fmla="*/ 60 h 148"/>
              <a:gd name="T4" fmla="*/ 382 w 444"/>
              <a:gd name="T5" fmla="*/ 92 h 148"/>
              <a:gd name="T6" fmla="*/ 427 w 444"/>
              <a:gd name="T7" fmla="*/ 128 h 148"/>
              <a:gd name="T8" fmla="*/ 397 w 444"/>
              <a:gd name="T9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148">
                <a:moveTo>
                  <a:pt x="61" y="0"/>
                </a:moveTo>
                <a:cubicBezTo>
                  <a:pt x="60" y="11"/>
                  <a:pt x="0" y="45"/>
                  <a:pt x="53" y="60"/>
                </a:cubicBezTo>
                <a:cubicBezTo>
                  <a:pt x="106" y="75"/>
                  <a:pt x="320" y="81"/>
                  <a:pt x="382" y="92"/>
                </a:cubicBezTo>
                <a:cubicBezTo>
                  <a:pt x="444" y="103"/>
                  <a:pt x="425" y="119"/>
                  <a:pt x="427" y="128"/>
                </a:cubicBezTo>
                <a:cubicBezTo>
                  <a:pt x="429" y="137"/>
                  <a:pt x="403" y="144"/>
                  <a:pt x="397" y="14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51" name="Freeform 19"/>
          <p:cNvSpPr>
            <a:spLocks/>
          </p:cNvSpPr>
          <p:nvPr/>
        </p:nvSpPr>
        <p:spPr bwMode="auto">
          <a:xfrm>
            <a:off x="2971800" y="2641600"/>
            <a:ext cx="1155700" cy="533400"/>
          </a:xfrm>
          <a:custGeom>
            <a:avLst/>
            <a:gdLst>
              <a:gd name="T0" fmla="*/ 720 w 720"/>
              <a:gd name="T1" fmla="*/ 0 h 336"/>
              <a:gd name="T2" fmla="*/ 0 w 720"/>
              <a:gd name="T3" fmla="*/ 0 h 336"/>
              <a:gd name="T4" fmla="*/ 0 w 720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336">
                <a:moveTo>
                  <a:pt x="720" y="0"/>
                </a:move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52" name="Freeform 20"/>
          <p:cNvSpPr>
            <a:spLocks/>
          </p:cNvSpPr>
          <p:nvPr/>
        </p:nvSpPr>
        <p:spPr bwMode="auto">
          <a:xfrm>
            <a:off x="2971800" y="3302000"/>
            <a:ext cx="152400" cy="609600"/>
          </a:xfrm>
          <a:custGeom>
            <a:avLst/>
            <a:gdLst>
              <a:gd name="T0" fmla="*/ 0 w 96"/>
              <a:gd name="T1" fmla="*/ 0 h 432"/>
              <a:gd name="T2" fmla="*/ 0 w 96"/>
              <a:gd name="T3" fmla="*/ 432 h 432"/>
              <a:gd name="T4" fmla="*/ 96 w 96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432">
                <a:moveTo>
                  <a:pt x="0" y="0"/>
                </a:moveTo>
                <a:lnTo>
                  <a:pt x="0" y="432"/>
                </a:lnTo>
                <a:lnTo>
                  <a:pt x="96" y="432"/>
                </a:ln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53" name="Line 21"/>
          <p:cNvSpPr>
            <a:spLocks noChangeShapeType="1"/>
          </p:cNvSpPr>
          <p:nvPr/>
        </p:nvSpPr>
        <p:spPr bwMode="auto">
          <a:xfrm>
            <a:off x="3352800" y="3898900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54" name="Freeform 22"/>
          <p:cNvSpPr>
            <a:spLocks/>
          </p:cNvSpPr>
          <p:nvPr/>
        </p:nvSpPr>
        <p:spPr bwMode="auto">
          <a:xfrm>
            <a:off x="3124200" y="3771900"/>
            <a:ext cx="184150" cy="139700"/>
          </a:xfrm>
          <a:custGeom>
            <a:avLst/>
            <a:gdLst>
              <a:gd name="T0" fmla="*/ 0 w 116"/>
              <a:gd name="T1" fmla="*/ 88 h 88"/>
              <a:gd name="T2" fmla="*/ 116 w 116"/>
              <a:gd name="T3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6" h="88">
                <a:moveTo>
                  <a:pt x="0" y="88"/>
                </a:moveTo>
                <a:lnTo>
                  <a:pt x="116" y="0"/>
                </a:ln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55" name="Line 23"/>
          <p:cNvSpPr>
            <a:spLocks noChangeShapeType="1"/>
          </p:cNvSpPr>
          <p:nvPr/>
        </p:nvSpPr>
        <p:spPr bwMode="auto">
          <a:xfrm>
            <a:off x="2819400" y="3162300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56" name="Line 24"/>
          <p:cNvSpPr>
            <a:spLocks noChangeShapeType="1"/>
          </p:cNvSpPr>
          <p:nvPr/>
        </p:nvSpPr>
        <p:spPr bwMode="auto">
          <a:xfrm>
            <a:off x="2895600" y="3289300"/>
            <a:ext cx="152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>
            <a:off x="3124200" y="3905250"/>
            <a:ext cx="228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58" name="Freeform 26"/>
          <p:cNvSpPr>
            <a:spLocks/>
          </p:cNvSpPr>
          <p:nvPr/>
        </p:nvSpPr>
        <p:spPr bwMode="auto">
          <a:xfrm>
            <a:off x="4108450" y="2641600"/>
            <a:ext cx="31750" cy="76200"/>
          </a:xfrm>
          <a:custGeom>
            <a:avLst/>
            <a:gdLst>
              <a:gd name="T0" fmla="*/ 0 w 20"/>
              <a:gd name="T1" fmla="*/ 0 h 48"/>
              <a:gd name="T2" fmla="*/ 20 w 20"/>
              <a:gd name="T3" fmla="*/ 24 h 48"/>
              <a:gd name="T4" fmla="*/ 0 w 20"/>
              <a:gd name="T5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48">
                <a:moveTo>
                  <a:pt x="0" y="0"/>
                </a:moveTo>
                <a:cubicBezTo>
                  <a:pt x="3" y="4"/>
                  <a:pt x="20" y="16"/>
                  <a:pt x="20" y="24"/>
                </a:cubicBezTo>
                <a:cubicBezTo>
                  <a:pt x="20" y="32"/>
                  <a:pt x="4" y="43"/>
                  <a:pt x="0" y="48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60" name="Rectangle 28"/>
          <p:cNvSpPr>
            <a:spLocks noChangeArrowheads="1"/>
          </p:cNvSpPr>
          <p:nvPr/>
        </p:nvSpPr>
        <p:spPr bwMode="auto">
          <a:xfrm>
            <a:off x="5029200" y="2438400"/>
            <a:ext cx="533400" cy="762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62" name="Freeform 30"/>
          <p:cNvSpPr>
            <a:spLocks/>
          </p:cNvSpPr>
          <p:nvPr/>
        </p:nvSpPr>
        <p:spPr bwMode="auto">
          <a:xfrm>
            <a:off x="5308600" y="2514600"/>
            <a:ext cx="685800" cy="1371600"/>
          </a:xfrm>
          <a:custGeom>
            <a:avLst/>
            <a:gdLst>
              <a:gd name="T0" fmla="*/ 0 w 432"/>
              <a:gd name="T1" fmla="*/ 0 h 864"/>
              <a:gd name="T2" fmla="*/ 0 w 432"/>
              <a:gd name="T3" fmla="*/ 864 h 864"/>
              <a:gd name="T4" fmla="*/ 432 w 432"/>
              <a:gd name="T5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864">
                <a:moveTo>
                  <a:pt x="0" y="0"/>
                </a:moveTo>
                <a:lnTo>
                  <a:pt x="0" y="864"/>
                </a:lnTo>
                <a:lnTo>
                  <a:pt x="432" y="864"/>
                </a:ln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64" name="Oval 32"/>
          <p:cNvSpPr>
            <a:spLocks noChangeArrowheads="1"/>
          </p:cNvSpPr>
          <p:nvPr/>
        </p:nvSpPr>
        <p:spPr bwMode="auto">
          <a:xfrm>
            <a:off x="6007100" y="3581400"/>
            <a:ext cx="609600" cy="60960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65" name="Freeform 33"/>
          <p:cNvSpPr>
            <a:spLocks/>
          </p:cNvSpPr>
          <p:nvPr/>
        </p:nvSpPr>
        <p:spPr bwMode="auto">
          <a:xfrm>
            <a:off x="6629400" y="3581400"/>
            <a:ext cx="457200" cy="304800"/>
          </a:xfrm>
          <a:custGeom>
            <a:avLst/>
            <a:gdLst>
              <a:gd name="T0" fmla="*/ 0 w 288"/>
              <a:gd name="T1" fmla="*/ 192 h 192"/>
              <a:gd name="T2" fmla="*/ 288 w 288"/>
              <a:gd name="T3" fmla="*/ 192 h 192"/>
              <a:gd name="T4" fmla="*/ 288 w 288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192">
                <a:moveTo>
                  <a:pt x="0" y="192"/>
                </a:moveTo>
                <a:lnTo>
                  <a:pt x="288" y="192"/>
                </a:lnTo>
                <a:lnTo>
                  <a:pt x="288" y="0"/>
                </a:ln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66" name="Line 34"/>
          <p:cNvSpPr>
            <a:spLocks noChangeShapeType="1"/>
          </p:cNvSpPr>
          <p:nvPr/>
        </p:nvSpPr>
        <p:spPr bwMode="auto">
          <a:xfrm>
            <a:off x="6934200" y="2743200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67" name="Line 35"/>
          <p:cNvSpPr>
            <a:spLocks noChangeShapeType="1"/>
          </p:cNvSpPr>
          <p:nvPr/>
        </p:nvSpPr>
        <p:spPr bwMode="auto">
          <a:xfrm>
            <a:off x="6934200" y="2895600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68" name="Line 36"/>
          <p:cNvSpPr>
            <a:spLocks noChangeShapeType="1"/>
          </p:cNvSpPr>
          <p:nvPr/>
        </p:nvSpPr>
        <p:spPr bwMode="auto">
          <a:xfrm>
            <a:off x="6934200" y="3048000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69" name="Line 37"/>
          <p:cNvSpPr>
            <a:spLocks noChangeShapeType="1"/>
          </p:cNvSpPr>
          <p:nvPr/>
        </p:nvSpPr>
        <p:spPr bwMode="auto">
          <a:xfrm>
            <a:off x="6934200" y="3200400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70" name="Line 38"/>
          <p:cNvSpPr>
            <a:spLocks noChangeShapeType="1"/>
          </p:cNvSpPr>
          <p:nvPr/>
        </p:nvSpPr>
        <p:spPr bwMode="auto">
          <a:xfrm>
            <a:off x="6934200" y="3352800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71" name="Line 39"/>
          <p:cNvSpPr>
            <a:spLocks noChangeShapeType="1"/>
          </p:cNvSpPr>
          <p:nvPr/>
        </p:nvSpPr>
        <p:spPr bwMode="auto">
          <a:xfrm>
            <a:off x="6934200" y="3505200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72" name="Line 40"/>
          <p:cNvSpPr>
            <a:spLocks noChangeShapeType="1"/>
          </p:cNvSpPr>
          <p:nvPr/>
        </p:nvSpPr>
        <p:spPr bwMode="auto">
          <a:xfrm>
            <a:off x="7010400" y="2819400"/>
            <a:ext cx="152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73" name="Line 41"/>
          <p:cNvSpPr>
            <a:spLocks noChangeShapeType="1"/>
          </p:cNvSpPr>
          <p:nvPr/>
        </p:nvSpPr>
        <p:spPr bwMode="auto">
          <a:xfrm>
            <a:off x="7010400" y="2971800"/>
            <a:ext cx="152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74" name="Line 42"/>
          <p:cNvSpPr>
            <a:spLocks noChangeShapeType="1"/>
          </p:cNvSpPr>
          <p:nvPr/>
        </p:nvSpPr>
        <p:spPr bwMode="auto">
          <a:xfrm>
            <a:off x="7010400" y="3124200"/>
            <a:ext cx="152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75" name="Line 43"/>
          <p:cNvSpPr>
            <a:spLocks noChangeShapeType="1"/>
          </p:cNvSpPr>
          <p:nvPr/>
        </p:nvSpPr>
        <p:spPr bwMode="auto">
          <a:xfrm>
            <a:off x="7010400" y="3276600"/>
            <a:ext cx="152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76" name="Line 44"/>
          <p:cNvSpPr>
            <a:spLocks noChangeShapeType="1"/>
          </p:cNvSpPr>
          <p:nvPr/>
        </p:nvSpPr>
        <p:spPr bwMode="auto">
          <a:xfrm>
            <a:off x="7010400" y="3429000"/>
            <a:ext cx="152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77" name="Line 45"/>
          <p:cNvSpPr>
            <a:spLocks noChangeShapeType="1"/>
          </p:cNvSpPr>
          <p:nvPr/>
        </p:nvSpPr>
        <p:spPr bwMode="auto">
          <a:xfrm>
            <a:off x="7010400" y="3581400"/>
            <a:ext cx="152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79" name="AutoShape 47"/>
          <p:cNvSpPr>
            <a:spLocks noChangeArrowheads="1"/>
          </p:cNvSpPr>
          <p:nvPr/>
        </p:nvSpPr>
        <p:spPr bwMode="auto">
          <a:xfrm>
            <a:off x="6083300" y="3657600"/>
            <a:ext cx="457200" cy="457200"/>
          </a:xfrm>
          <a:prstGeom prst="star8">
            <a:avLst>
              <a:gd name="adj" fmla="val 38250"/>
            </a:avLst>
          </a:prstGeom>
          <a:solidFill>
            <a:srgbClr val="0099CC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172080" name="Text Box 48"/>
          <p:cNvSpPr txBox="1">
            <a:spLocks noChangeArrowheads="1"/>
          </p:cNvSpPr>
          <p:nvPr/>
        </p:nvSpPr>
        <p:spPr bwMode="auto">
          <a:xfrm>
            <a:off x="5715000" y="2743200"/>
            <a:ext cx="83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Mạch điện 2</a:t>
            </a:r>
          </a:p>
        </p:txBody>
      </p:sp>
      <p:sp>
        <p:nvSpPr>
          <p:cNvPr id="172081" name="Text Box 49"/>
          <p:cNvSpPr txBox="1">
            <a:spLocks noChangeArrowheads="1"/>
          </p:cNvSpPr>
          <p:nvPr/>
        </p:nvSpPr>
        <p:spPr bwMode="auto">
          <a:xfrm>
            <a:off x="2082800" y="3086100"/>
            <a:ext cx="91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Mạch điện 1</a:t>
            </a:r>
          </a:p>
        </p:txBody>
      </p:sp>
      <p:sp>
        <p:nvSpPr>
          <p:cNvPr id="172082" name="Text Box 50"/>
          <p:cNvSpPr txBox="1">
            <a:spLocks noChangeArrowheads="1"/>
          </p:cNvSpPr>
          <p:nvPr/>
        </p:nvSpPr>
        <p:spPr bwMode="auto">
          <a:xfrm>
            <a:off x="4191000" y="144780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Thanh sắt</a:t>
            </a:r>
          </a:p>
        </p:txBody>
      </p:sp>
      <p:sp>
        <p:nvSpPr>
          <p:cNvPr id="172083" name="Line 51"/>
          <p:cNvSpPr>
            <a:spLocks noChangeShapeType="1"/>
          </p:cNvSpPr>
          <p:nvPr/>
        </p:nvSpPr>
        <p:spPr bwMode="auto">
          <a:xfrm flipH="1">
            <a:off x="4572000" y="1739900"/>
            <a:ext cx="2286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72084" name="Text Box 52"/>
          <p:cNvSpPr txBox="1">
            <a:spLocks noChangeArrowheads="1"/>
          </p:cNvSpPr>
          <p:nvPr/>
        </p:nvSpPr>
        <p:spPr bwMode="auto">
          <a:xfrm>
            <a:off x="4279900" y="45339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Hình</a:t>
            </a:r>
            <a:r>
              <a:rPr lang="en-US" b="1" dirty="0" smtClean="0">
                <a:solidFill>
                  <a:srgbClr val="000000"/>
                </a:solidFill>
              </a:rPr>
              <a:t> 26.3</a:t>
            </a:r>
          </a:p>
        </p:txBody>
      </p:sp>
      <p:sp>
        <p:nvSpPr>
          <p:cNvPr id="172085" name="Text Box 53"/>
          <p:cNvSpPr txBox="1">
            <a:spLocks noChangeArrowheads="1"/>
          </p:cNvSpPr>
          <p:nvPr/>
        </p:nvSpPr>
        <p:spPr bwMode="auto">
          <a:xfrm>
            <a:off x="3124200" y="8382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RƠ LE ĐIỆN TỪ</a:t>
            </a:r>
          </a:p>
        </p:txBody>
      </p:sp>
      <p:sp>
        <p:nvSpPr>
          <p:cNvPr id="172090" name="Freeform 58"/>
          <p:cNvSpPr>
            <a:spLocks/>
          </p:cNvSpPr>
          <p:nvPr/>
        </p:nvSpPr>
        <p:spPr bwMode="auto">
          <a:xfrm>
            <a:off x="7086600" y="2317750"/>
            <a:ext cx="1588" cy="419100"/>
          </a:xfrm>
          <a:custGeom>
            <a:avLst/>
            <a:gdLst>
              <a:gd name="T0" fmla="*/ 0 w 1"/>
              <a:gd name="T1" fmla="*/ 264 h 264"/>
              <a:gd name="T2" fmla="*/ 0 w 1"/>
              <a:gd name="T3" fmla="*/ 0 h 2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64">
                <a:moveTo>
                  <a:pt x="0" y="264"/>
                </a:move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3581400" y="2286000"/>
            <a:ext cx="3511550" cy="76200"/>
            <a:chOff x="2256" y="1440"/>
            <a:chExt cx="2212" cy="48"/>
          </a:xfrm>
        </p:grpSpPr>
        <p:sp>
          <p:nvSpPr>
            <p:cNvPr id="172059" name="Rectangle 27"/>
            <p:cNvSpPr>
              <a:spLocks noChangeArrowheads="1"/>
            </p:cNvSpPr>
            <p:nvPr/>
          </p:nvSpPr>
          <p:spPr bwMode="auto">
            <a:xfrm>
              <a:off x="2256" y="1440"/>
              <a:ext cx="1248" cy="48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72092" name="Freeform 60"/>
            <p:cNvSpPr>
              <a:spLocks/>
            </p:cNvSpPr>
            <p:nvPr/>
          </p:nvSpPr>
          <p:spPr bwMode="auto">
            <a:xfrm>
              <a:off x="3508" y="1460"/>
              <a:ext cx="960" cy="4"/>
            </a:xfrm>
            <a:custGeom>
              <a:avLst/>
              <a:gdLst>
                <a:gd name="T0" fmla="*/ 0 w 960"/>
                <a:gd name="T1" fmla="*/ 4 h 4"/>
                <a:gd name="T2" fmla="*/ 960 w 960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0" h="4">
                  <a:moveTo>
                    <a:pt x="0" y="4"/>
                  </a:moveTo>
                  <a:lnTo>
                    <a:pt x="960" y="0"/>
                  </a:ln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3581400" y="2324100"/>
            <a:ext cx="3505200" cy="119063"/>
            <a:chOff x="2256" y="1464"/>
            <a:chExt cx="2208" cy="75"/>
          </a:xfrm>
        </p:grpSpPr>
        <p:sp>
          <p:nvSpPr>
            <p:cNvPr id="172091" name="Freeform 59"/>
            <p:cNvSpPr>
              <a:spLocks/>
            </p:cNvSpPr>
            <p:nvPr/>
          </p:nvSpPr>
          <p:spPr bwMode="auto">
            <a:xfrm>
              <a:off x="3500" y="1464"/>
              <a:ext cx="964" cy="52"/>
            </a:xfrm>
            <a:custGeom>
              <a:avLst/>
              <a:gdLst>
                <a:gd name="T0" fmla="*/ 964 w 964"/>
                <a:gd name="T1" fmla="*/ 0 h 52"/>
                <a:gd name="T2" fmla="*/ 0 w 964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4" h="52">
                  <a:moveTo>
                    <a:pt x="964" y="0"/>
                  </a:moveTo>
                  <a:lnTo>
                    <a:pt x="0" y="52"/>
                  </a:ln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  <p:sp>
          <p:nvSpPr>
            <p:cNvPr id="172086" name="Rectangle 54"/>
            <p:cNvSpPr>
              <a:spLocks noChangeArrowheads="1"/>
            </p:cNvSpPr>
            <p:nvPr/>
          </p:nvSpPr>
          <p:spPr bwMode="auto">
            <a:xfrm>
              <a:off x="2256" y="1491"/>
              <a:ext cx="1248" cy="48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smtClean="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 bwMode="auto">
              <a:xfrm>
                <a:off x="5105400" y="1784350"/>
                <a:ext cx="762000" cy="488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𝐤</m:t>
                          </m:r>
                        </m:e>
                        <m:sub>
                          <m:r>
                            <a:rPr kumimoji="0" 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0" lang="en-US" sz="24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1784350"/>
                <a:ext cx="762000" cy="4889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 bwMode="auto">
              <a:xfrm>
                <a:off x="2895600" y="4038600"/>
                <a:ext cx="571500" cy="495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𝐤</m:t>
                          </m:r>
                        </m:e>
                        <m:sub>
                          <m:r>
                            <a:rPr kumimoji="0" 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0" lang="en-US" sz="24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4038600"/>
                <a:ext cx="571500" cy="495300"/>
              </a:xfrm>
              <a:prstGeom prst="rect">
                <a:avLst/>
              </a:prstGeom>
              <a:blipFill rotWithShape="1">
                <a:blip r:embed="rId3"/>
                <a:stretch>
                  <a:fillRect l="-63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1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3032125" y="152400"/>
            <a:ext cx="5632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ĐỘNG CƠ ĐIỆN MỘT CHIỀU</a:t>
            </a:r>
          </a:p>
        </p:txBody>
      </p:sp>
      <p:pic>
        <p:nvPicPr>
          <p:cNvPr id="210948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989138"/>
            <a:ext cx="442753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827088" y="5589588"/>
            <a:ext cx="66119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2800" b="1" i="1" dirty="0">
                <a:solidFill>
                  <a:srgbClr val="FF0000"/>
                </a:solidFill>
                <a:cs typeface="Arial" charset="0"/>
              </a:rPr>
              <a:t>Động cơ điện một chiều trong kĩ thuật</a:t>
            </a:r>
          </a:p>
        </p:txBody>
      </p:sp>
      <p:pic>
        <p:nvPicPr>
          <p:cNvPr id="210950" name="Picture 6" descr="Nam cham dien trong dong 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50" y="2033588"/>
            <a:ext cx="4429125" cy="3297237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152400" y="25908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C6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9" name="Text Box 6"/>
          <p:cNvSpPr txBox="1">
            <a:spLocks noChangeArrowheads="1"/>
          </p:cNvSpPr>
          <p:nvPr/>
        </p:nvSpPr>
        <p:spPr bwMode="auto">
          <a:xfrm>
            <a:off x="228600" y="3268372"/>
            <a:ext cx="853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</a:rPr>
              <a:t>     -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nam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châm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mạnh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tăng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vòng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tăng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cường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</a:rPr>
              <a:t> qua </a:t>
            </a:r>
            <a:r>
              <a:rPr lang="en-US" sz="2400" b="1" dirty="0" err="1">
                <a:latin typeface="Times New Roman" pitchFamily="18" charset="0"/>
              </a:rPr>
              <a:t>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</a:rPr>
              <a:t>.		</a:t>
            </a:r>
          </a:p>
          <a:p>
            <a:pPr algn="just"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</a:rPr>
              <a:t>     - </a:t>
            </a:r>
            <a:r>
              <a:rPr lang="en-US" sz="2400" b="1" dirty="0" err="1">
                <a:latin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ngắt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</a:rPr>
              <a:t> qua </a:t>
            </a:r>
            <a:r>
              <a:rPr lang="en-US" sz="2400" b="1" dirty="0" err="1">
                <a:latin typeface="Times New Roman" pitchFamily="18" charset="0"/>
              </a:rPr>
              <a:t>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nam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châm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mất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hết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</a:rPr>
              <a:t>.		</a:t>
            </a:r>
          </a:p>
          <a:p>
            <a:pPr algn="just">
              <a:buFont typeface="Wingdings" pitchFamily="2" charset="2"/>
              <a:buNone/>
            </a:pPr>
            <a:r>
              <a:rPr lang="en-US" sz="2400" b="1" dirty="0">
                <a:latin typeface="Times New Roman" pitchFamily="18" charset="0"/>
              </a:rPr>
              <a:t>     -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thay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nam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châm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đổi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điện</a:t>
            </a:r>
            <a:r>
              <a:rPr lang="en-US" sz="2400" b="1" dirty="0">
                <a:latin typeface="Times New Roman" pitchFamily="18" charset="0"/>
              </a:rPr>
              <a:t> qua </a:t>
            </a:r>
            <a:r>
              <a:rPr lang="en-US" sz="2400" b="1" dirty="0" err="1">
                <a:latin typeface="Times New Roman" pitchFamily="18" charset="0"/>
              </a:rPr>
              <a:t>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847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C5.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9" grpId="0"/>
      <p:bldP spid="512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2332037"/>
            <a:ext cx="8382000" cy="2697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ắt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thép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niken</a:t>
            </a: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côban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liệu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nhiễm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nhiễm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sắt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non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lâu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thép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lâu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dài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447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8382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algn="ctr"/>
            <a:r>
              <a:rPr lang="en-US" sz="3600" b="1" dirty="0" smtClean="0">
                <a:latin typeface="Times New Roman" pitchFamily="18" charset="0"/>
              </a:rPr>
              <a:t>HƯỚNG DẪN VỀ NHÀ</a:t>
            </a:r>
          </a:p>
          <a:p>
            <a:pPr marL="609600" indent="-609600"/>
            <a:r>
              <a:rPr lang="en-US" sz="2400" b="1" dirty="0" smtClean="0">
                <a:latin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nội</a:t>
            </a:r>
            <a:r>
              <a:rPr lang="en-US" sz="2400" b="1" dirty="0" smtClean="0">
                <a:latin typeface="Times New Roman" pitchFamily="18" charset="0"/>
              </a:rPr>
              <a:t> dung </a:t>
            </a:r>
            <a:r>
              <a:rPr lang="en-US" sz="2400" b="1" dirty="0" err="1" smtClean="0">
                <a:latin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</a:rPr>
              <a:t>Ứng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nam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châm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nội</a:t>
            </a:r>
            <a:r>
              <a:rPr lang="en-US" sz="2400" b="1" dirty="0" smtClean="0">
                <a:latin typeface="Times New Roman" pitchFamily="18" charset="0"/>
              </a:rPr>
              <a:t> dung </a:t>
            </a:r>
            <a:r>
              <a:rPr lang="en-US" sz="2400" b="1" dirty="0" err="1" smtClean="0">
                <a:latin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</a:rPr>
              <a:t>:</a:t>
            </a:r>
          </a:p>
          <a:p>
            <a:pPr marL="1066800" lvl="1" indent="-609600"/>
            <a:r>
              <a:rPr lang="en-US" sz="2400" b="1" dirty="0" smtClean="0">
                <a:latin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</a:rPr>
              <a:t>Nguyên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tắc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loa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</a:rPr>
              <a:t>.</a:t>
            </a:r>
          </a:p>
          <a:p>
            <a:pPr marL="1066800" lvl="1" indent="-609600"/>
            <a:r>
              <a:rPr lang="en-US" sz="2400" b="1" dirty="0" smtClean="0">
                <a:latin typeface="Times New Roman" pitchFamily="18" charset="0"/>
              </a:rPr>
              <a:t>+ </a:t>
            </a:r>
            <a:r>
              <a:rPr lang="en-US" sz="2400" b="1" dirty="0" err="1" smtClean="0">
                <a:latin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Rơle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</a:rPr>
              <a:t>?</a:t>
            </a:r>
          </a:p>
          <a:p>
            <a:pPr marL="609600" indent="-609600"/>
            <a:r>
              <a:rPr lang="en-US" sz="2400" b="1" dirty="0" smtClean="0">
                <a:latin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tập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nhà</a:t>
            </a:r>
            <a:r>
              <a:rPr lang="en-US" sz="2400" b="1" dirty="0" smtClean="0">
                <a:latin typeface="Times New Roman" pitchFamily="18" charset="0"/>
              </a:rPr>
              <a:t>: 25.1, 25.3 SBT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152400" y="2286000"/>
            <a:ext cx="9144000" cy="4419600"/>
            <a:chOff x="768" y="560"/>
            <a:chExt cx="2944" cy="2352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>
              <a:off x="806" y="1736"/>
              <a:ext cx="2874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3" name="Arc 5"/>
            <p:cNvSpPr>
              <a:spLocks/>
            </p:cNvSpPr>
            <p:nvPr/>
          </p:nvSpPr>
          <p:spPr bwMode="auto">
            <a:xfrm rot="5400000">
              <a:off x="1916" y="-69"/>
              <a:ext cx="642" cy="2937"/>
            </a:xfrm>
            <a:custGeom>
              <a:avLst/>
              <a:gdLst>
                <a:gd name="G0" fmla="+- 0 0 0"/>
                <a:gd name="G1" fmla="+- 19832 0 0"/>
                <a:gd name="G2" fmla="+- 21600 0 0"/>
                <a:gd name="T0" fmla="*/ 8558 w 21600"/>
                <a:gd name="T1" fmla="*/ 0 h 39171"/>
                <a:gd name="T2" fmla="*/ 9621 w 21600"/>
                <a:gd name="T3" fmla="*/ 39171 h 39171"/>
                <a:gd name="T4" fmla="*/ 0 w 21600"/>
                <a:gd name="T5" fmla="*/ 19832 h 39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4" name="Arc 6"/>
            <p:cNvSpPr>
              <a:spLocks/>
            </p:cNvSpPr>
            <p:nvPr/>
          </p:nvSpPr>
          <p:spPr bwMode="auto">
            <a:xfrm rot="5400000">
              <a:off x="1647" y="-302"/>
              <a:ext cx="1146" cy="2870"/>
            </a:xfrm>
            <a:custGeom>
              <a:avLst/>
              <a:gdLst>
                <a:gd name="G0" fmla="+- 0 0 0"/>
                <a:gd name="G1" fmla="+- 18938 0 0"/>
                <a:gd name="G2" fmla="+- 21600 0 0"/>
                <a:gd name="T0" fmla="*/ 10388 w 21600"/>
                <a:gd name="T1" fmla="*/ 0 h 38277"/>
                <a:gd name="T2" fmla="*/ 9621 w 21600"/>
                <a:gd name="T3" fmla="*/ 38277 h 38277"/>
                <a:gd name="T4" fmla="*/ 0 w 21600"/>
                <a:gd name="T5" fmla="*/ 18938 h 38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close/>
                </a:path>
              </a:pathLst>
            </a:custGeom>
            <a:no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Arc 7"/>
            <p:cNvSpPr>
              <a:spLocks/>
            </p:cNvSpPr>
            <p:nvPr/>
          </p:nvSpPr>
          <p:spPr bwMode="auto">
            <a:xfrm rot="5400000">
              <a:off x="1776" y="79"/>
              <a:ext cx="925" cy="2299"/>
            </a:xfrm>
            <a:custGeom>
              <a:avLst/>
              <a:gdLst>
                <a:gd name="G0" fmla="+- 13893 0 0"/>
                <a:gd name="G1" fmla="+- 21600 0 0"/>
                <a:gd name="G2" fmla="+- 21600 0 0"/>
                <a:gd name="T0" fmla="*/ 0 w 35493"/>
                <a:gd name="T1" fmla="*/ 5061 h 43200"/>
                <a:gd name="T2" fmla="*/ 2399 w 35493"/>
                <a:gd name="T3" fmla="*/ 39888 h 43200"/>
                <a:gd name="T4" fmla="*/ 13893 w 3549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Oval 8"/>
            <p:cNvSpPr>
              <a:spLocks noChangeArrowheads="1"/>
            </p:cNvSpPr>
            <p:nvPr/>
          </p:nvSpPr>
          <p:spPr bwMode="auto">
            <a:xfrm>
              <a:off x="1352" y="737"/>
              <a:ext cx="1724" cy="931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7" name="Oval 9"/>
            <p:cNvSpPr>
              <a:spLocks noChangeArrowheads="1"/>
            </p:cNvSpPr>
            <p:nvPr/>
          </p:nvSpPr>
          <p:spPr bwMode="auto">
            <a:xfrm>
              <a:off x="1584" y="1126"/>
              <a:ext cx="1296" cy="525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 flipV="1">
              <a:off x="814" y="1736"/>
              <a:ext cx="2873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Arc 11"/>
            <p:cNvSpPr>
              <a:spLocks/>
            </p:cNvSpPr>
            <p:nvPr/>
          </p:nvSpPr>
          <p:spPr bwMode="auto">
            <a:xfrm rot="16200000" flipV="1">
              <a:off x="1923" y="604"/>
              <a:ext cx="642" cy="2936"/>
            </a:xfrm>
            <a:custGeom>
              <a:avLst/>
              <a:gdLst>
                <a:gd name="G0" fmla="+- 0 0 0"/>
                <a:gd name="G1" fmla="+- 19832 0 0"/>
                <a:gd name="G2" fmla="+- 21600 0 0"/>
                <a:gd name="T0" fmla="*/ 8558 w 21600"/>
                <a:gd name="T1" fmla="*/ 0 h 39171"/>
                <a:gd name="T2" fmla="*/ 9621 w 21600"/>
                <a:gd name="T3" fmla="*/ 39171 h 39171"/>
                <a:gd name="T4" fmla="*/ 0 w 21600"/>
                <a:gd name="T5" fmla="*/ 19832 h 39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Arc 12"/>
            <p:cNvSpPr>
              <a:spLocks/>
            </p:cNvSpPr>
            <p:nvPr/>
          </p:nvSpPr>
          <p:spPr bwMode="auto">
            <a:xfrm rot="16200000" flipV="1">
              <a:off x="1655" y="904"/>
              <a:ext cx="1146" cy="2869"/>
            </a:xfrm>
            <a:custGeom>
              <a:avLst/>
              <a:gdLst>
                <a:gd name="G0" fmla="+- 0 0 0"/>
                <a:gd name="G1" fmla="+- 18938 0 0"/>
                <a:gd name="G2" fmla="+- 21600 0 0"/>
                <a:gd name="T0" fmla="*/ 10388 w 21600"/>
                <a:gd name="T1" fmla="*/ 0 h 38277"/>
                <a:gd name="T2" fmla="*/ 9621 w 21600"/>
                <a:gd name="T3" fmla="*/ 38277 h 38277"/>
                <a:gd name="T4" fmla="*/ 0 w 21600"/>
                <a:gd name="T5" fmla="*/ 18938 h 38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close/>
                </a:path>
              </a:pathLst>
            </a:custGeom>
            <a:no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Arc 13"/>
            <p:cNvSpPr>
              <a:spLocks/>
            </p:cNvSpPr>
            <p:nvPr/>
          </p:nvSpPr>
          <p:spPr bwMode="auto">
            <a:xfrm rot="16200000" flipV="1">
              <a:off x="1783" y="1095"/>
              <a:ext cx="925" cy="2298"/>
            </a:xfrm>
            <a:custGeom>
              <a:avLst/>
              <a:gdLst>
                <a:gd name="G0" fmla="+- 13893 0 0"/>
                <a:gd name="G1" fmla="+- 21600 0 0"/>
                <a:gd name="G2" fmla="+- 21600 0 0"/>
                <a:gd name="T0" fmla="*/ 0 w 35493"/>
                <a:gd name="T1" fmla="*/ 5061 h 43200"/>
                <a:gd name="T2" fmla="*/ 2399 w 35493"/>
                <a:gd name="T3" fmla="*/ 39888 h 43200"/>
                <a:gd name="T4" fmla="*/ 13893 w 3549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Oval 14"/>
            <p:cNvSpPr>
              <a:spLocks noChangeArrowheads="1"/>
            </p:cNvSpPr>
            <p:nvPr/>
          </p:nvSpPr>
          <p:spPr bwMode="auto">
            <a:xfrm flipV="1">
              <a:off x="1360" y="1804"/>
              <a:ext cx="1723" cy="884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Oval 15"/>
            <p:cNvSpPr>
              <a:spLocks noChangeArrowheads="1"/>
            </p:cNvSpPr>
            <p:nvPr/>
          </p:nvSpPr>
          <p:spPr bwMode="auto">
            <a:xfrm flipV="1">
              <a:off x="1632" y="1821"/>
              <a:ext cx="1248" cy="531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590800" y="2909887"/>
            <a:ext cx="4125913" cy="3352800"/>
            <a:chOff x="521" y="1296"/>
            <a:chExt cx="2599" cy="2112"/>
          </a:xfrm>
        </p:grpSpPr>
        <p:sp>
          <p:nvSpPr>
            <p:cNvPr id="43025" name="Arc 17"/>
            <p:cNvSpPr>
              <a:spLocks/>
            </p:cNvSpPr>
            <p:nvPr/>
          </p:nvSpPr>
          <p:spPr bwMode="auto">
            <a:xfrm>
              <a:off x="622" y="1754"/>
              <a:ext cx="277" cy="563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23675"/>
                <a:gd name="T2" fmla="*/ 25414 w 25514"/>
                <a:gd name="T3" fmla="*/ 23675 h 23675"/>
                <a:gd name="T4" fmla="*/ 3914 w 25514"/>
                <a:gd name="T5" fmla="*/ 21600 h 23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23675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22292"/>
                    <a:pt x="25480" y="22985"/>
                    <a:pt x="25414" y="23675"/>
                  </a:cubicBezTo>
                </a:path>
                <a:path w="25514" h="23675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22292"/>
                    <a:pt x="25480" y="22985"/>
                    <a:pt x="25414" y="23675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Arc 18"/>
            <p:cNvSpPr>
              <a:spLocks/>
            </p:cNvSpPr>
            <p:nvPr/>
          </p:nvSpPr>
          <p:spPr bwMode="auto">
            <a:xfrm>
              <a:off x="867" y="1751"/>
              <a:ext cx="276" cy="1029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43200"/>
                <a:gd name="T2" fmla="*/ 450 w 25514"/>
                <a:gd name="T3" fmla="*/ 42920 h 43200"/>
                <a:gd name="T4" fmla="*/ 3914 w 255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Arc 19"/>
            <p:cNvSpPr>
              <a:spLocks/>
            </p:cNvSpPr>
            <p:nvPr/>
          </p:nvSpPr>
          <p:spPr bwMode="auto">
            <a:xfrm>
              <a:off x="1113" y="1753"/>
              <a:ext cx="277" cy="1028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43200"/>
                <a:gd name="T2" fmla="*/ 450 w 25514"/>
                <a:gd name="T3" fmla="*/ 42920 h 43200"/>
                <a:gd name="T4" fmla="*/ 3914 w 255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Arc 20"/>
            <p:cNvSpPr>
              <a:spLocks/>
            </p:cNvSpPr>
            <p:nvPr/>
          </p:nvSpPr>
          <p:spPr bwMode="auto">
            <a:xfrm>
              <a:off x="1359" y="1751"/>
              <a:ext cx="277" cy="1029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43200"/>
                <a:gd name="T2" fmla="*/ 450 w 25514"/>
                <a:gd name="T3" fmla="*/ 42920 h 43200"/>
                <a:gd name="T4" fmla="*/ 3914 w 255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Arc 21"/>
            <p:cNvSpPr>
              <a:spLocks/>
            </p:cNvSpPr>
            <p:nvPr/>
          </p:nvSpPr>
          <p:spPr bwMode="auto">
            <a:xfrm>
              <a:off x="1611" y="1747"/>
              <a:ext cx="277" cy="1028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43200"/>
                <a:gd name="T2" fmla="*/ 450 w 25514"/>
                <a:gd name="T3" fmla="*/ 42920 h 43200"/>
                <a:gd name="T4" fmla="*/ 3914 w 255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Arc 22"/>
            <p:cNvSpPr>
              <a:spLocks/>
            </p:cNvSpPr>
            <p:nvPr/>
          </p:nvSpPr>
          <p:spPr bwMode="auto">
            <a:xfrm>
              <a:off x="1857" y="1749"/>
              <a:ext cx="277" cy="1028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43200"/>
                <a:gd name="T2" fmla="*/ 450 w 25514"/>
                <a:gd name="T3" fmla="*/ 42920 h 43200"/>
                <a:gd name="T4" fmla="*/ 3914 w 255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Arc 23"/>
            <p:cNvSpPr>
              <a:spLocks/>
            </p:cNvSpPr>
            <p:nvPr/>
          </p:nvSpPr>
          <p:spPr bwMode="auto">
            <a:xfrm>
              <a:off x="2104" y="1748"/>
              <a:ext cx="277" cy="1028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43200"/>
                <a:gd name="T2" fmla="*/ 450 w 25514"/>
                <a:gd name="T3" fmla="*/ 42920 h 43200"/>
                <a:gd name="T4" fmla="*/ 3914 w 255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Arc 24"/>
            <p:cNvSpPr>
              <a:spLocks/>
            </p:cNvSpPr>
            <p:nvPr/>
          </p:nvSpPr>
          <p:spPr bwMode="auto">
            <a:xfrm>
              <a:off x="2350" y="1753"/>
              <a:ext cx="278" cy="1028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43200"/>
                <a:gd name="T2" fmla="*/ 450 w 25514"/>
                <a:gd name="T3" fmla="*/ 42920 h 43200"/>
                <a:gd name="T4" fmla="*/ 3914 w 255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Arc 25"/>
            <p:cNvSpPr>
              <a:spLocks/>
            </p:cNvSpPr>
            <p:nvPr/>
          </p:nvSpPr>
          <p:spPr bwMode="auto">
            <a:xfrm>
              <a:off x="2597" y="1755"/>
              <a:ext cx="276" cy="1028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43200"/>
                <a:gd name="T2" fmla="*/ 450 w 25514"/>
                <a:gd name="T3" fmla="*/ 42920 h 43200"/>
                <a:gd name="T4" fmla="*/ 3914 w 255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Arc 26"/>
            <p:cNvSpPr>
              <a:spLocks/>
            </p:cNvSpPr>
            <p:nvPr/>
          </p:nvSpPr>
          <p:spPr bwMode="auto">
            <a:xfrm>
              <a:off x="2848" y="2200"/>
              <a:ext cx="272" cy="581"/>
            </a:xfrm>
            <a:custGeom>
              <a:avLst/>
              <a:gdLst>
                <a:gd name="G0" fmla="+- 3464 0 0"/>
                <a:gd name="G1" fmla="+- 2826 0 0"/>
                <a:gd name="G2" fmla="+- 21600 0 0"/>
                <a:gd name="T0" fmla="*/ 24878 w 25064"/>
                <a:gd name="T1" fmla="*/ 0 h 24426"/>
                <a:gd name="T2" fmla="*/ 0 w 25064"/>
                <a:gd name="T3" fmla="*/ 24146 h 24426"/>
                <a:gd name="T4" fmla="*/ 3464 w 25064"/>
                <a:gd name="T5" fmla="*/ 2826 h 24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64" h="24426" fill="none" extrusionOk="0">
                  <a:moveTo>
                    <a:pt x="24878" y="-1"/>
                  </a:moveTo>
                  <a:cubicBezTo>
                    <a:pt x="25001" y="936"/>
                    <a:pt x="25064" y="1880"/>
                    <a:pt x="25064" y="2826"/>
                  </a:cubicBezTo>
                  <a:cubicBezTo>
                    <a:pt x="25064" y="14755"/>
                    <a:pt x="15393" y="24426"/>
                    <a:pt x="3464" y="24426"/>
                  </a:cubicBezTo>
                  <a:cubicBezTo>
                    <a:pt x="2303" y="24426"/>
                    <a:pt x="1145" y="24332"/>
                    <a:pt x="-1" y="24146"/>
                  </a:cubicBezTo>
                </a:path>
                <a:path w="25064" h="24426" stroke="0" extrusionOk="0">
                  <a:moveTo>
                    <a:pt x="24878" y="-1"/>
                  </a:moveTo>
                  <a:cubicBezTo>
                    <a:pt x="25001" y="936"/>
                    <a:pt x="25064" y="1880"/>
                    <a:pt x="25064" y="2826"/>
                  </a:cubicBezTo>
                  <a:cubicBezTo>
                    <a:pt x="25064" y="14755"/>
                    <a:pt x="15393" y="24426"/>
                    <a:pt x="3464" y="24426"/>
                  </a:cubicBezTo>
                  <a:cubicBezTo>
                    <a:pt x="2303" y="24426"/>
                    <a:pt x="1145" y="24332"/>
                    <a:pt x="-1" y="24146"/>
                  </a:cubicBezTo>
                  <a:lnTo>
                    <a:pt x="3464" y="2826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Arc 27"/>
            <p:cNvSpPr>
              <a:spLocks/>
            </p:cNvSpPr>
            <p:nvPr/>
          </p:nvSpPr>
          <p:spPr bwMode="auto">
            <a:xfrm rot="20957424" flipH="1">
              <a:off x="521" y="1761"/>
              <a:ext cx="300" cy="1061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Arc 28"/>
            <p:cNvSpPr>
              <a:spLocks/>
            </p:cNvSpPr>
            <p:nvPr/>
          </p:nvSpPr>
          <p:spPr bwMode="auto">
            <a:xfrm rot="20957424" flipH="1">
              <a:off x="773" y="1751"/>
              <a:ext cx="299" cy="1060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Arc 29"/>
            <p:cNvSpPr>
              <a:spLocks/>
            </p:cNvSpPr>
            <p:nvPr/>
          </p:nvSpPr>
          <p:spPr bwMode="auto">
            <a:xfrm rot="20957424" flipH="1">
              <a:off x="1013" y="1756"/>
              <a:ext cx="300" cy="1061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Arc 30"/>
            <p:cNvSpPr>
              <a:spLocks/>
            </p:cNvSpPr>
            <p:nvPr/>
          </p:nvSpPr>
          <p:spPr bwMode="auto">
            <a:xfrm rot="20957424" flipH="1">
              <a:off x="1259" y="1750"/>
              <a:ext cx="300" cy="1061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Arc 31"/>
            <p:cNvSpPr>
              <a:spLocks/>
            </p:cNvSpPr>
            <p:nvPr/>
          </p:nvSpPr>
          <p:spPr bwMode="auto">
            <a:xfrm rot="20957424" flipH="1">
              <a:off x="1528" y="1756"/>
              <a:ext cx="300" cy="1061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Arc 32"/>
            <p:cNvSpPr>
              <a:spLocks/>
            </p:cNvSpPr>
            <p:nvPr/>
          </p:nvSpPr>
          <p:spPr bwMode="auto">
            <a:xfrm rot="20957424" flipH="1">
              <a:off x="1769" y="1744"/>
              <a:ext cx="300" cy="1062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1" name="Arc 33"/>
            <p:cNvSpPr>
              <a:spLocks/>
            </p:cNvSpPr>
            <p:nvPr/>
          </p:nvSpPr>
          <p:spPr bwMode="auto">
            <a:xfrm rot="20957424" flipH="1">
              <a:off x="2015" y="1750"/>
              <a:ext cx="300" cy="1061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Arc 34"/>
            <p:cNvSpPr>
              <a:spLocks/>
            </p:cNvSpPr>
            <p:nvPr/>
          </p:nvSpPr>
          <p:spPr bwMode="auto">
            <a:xfrm rot="20957424" flipH="1">
              <a:off x="2262" y="1750"/>
              <a:ext cx="299" cy="1061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Arc 35"/>
            <p:cNvSpPr>
              <a:spLocks/>
            </p:cNvSpPr>
            <p:nvPr/>
          </p:nvSpPr>
          <p:spPr bwMode="auto">
            <a:xfrm rot="20957424" flipH="1">
              <a:off x="2509" y="1750"/>
              <a:ext cx="298" cy="1061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Line 36"/>
            <p:cNvSpPr>
              <a:spLocks noChangeShapeType="1"/>
            </p:cNvSpPr>
            <p:nvPr/>
          </p:nvSpPr>
          <p:spPr bwMode="auto">
            <a:xfrm flipV="1">
              <a:off x="3120" y="1296"/>
              <a:ext cx="0" cy="96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45" name="Line 37"/>
            <p:cNvSpPr>
              <a:spLocks noChangeShapeType="1"/>
            </p:cNvSpPr>
            <p:nvPr/>
          </p:nvSpPr>
          <p:spPr bwMode="auto">
            <a:xfrm flipV="1">
              <a:off x="899" y="2278"/>
              <a:ext cx="0" cy="113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Line 38"/>
            <p:cNvSpPr>
              <a:spLocks noChangeShapeType="1"/>
            </p:cNvSpPr>
            <p:nvPr/>
          </p:nvSpPr>
          <p:spPr bwMode="auto">
            <a:xfrm>
              <a:off x="899" y="3069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47" name="Line 39"/>
            <p:cNvSpPr>
              <a:spLocks noChangeShapeType="1"/>
            </p:cNvSpPr>
            <p:nvPr/>
          </p:nvSpPr>
          <p:spPr bwMode="auto">
            <a:xfrm>
              <a:off x="899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48" name="Line 40"/>
            <p:cNvSpPr>
              <a:spLocks noChangeShapeType="1"/>
            </p:cNvSpPr>
            <p:nvPr/>
          </p:nvSpPr>
          <p:spPr bwMode="auto">
            <a:xfrm>
              <a:off x="1143" y="2208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49" name="Line 41"/>
            <p:cNvSpPr>
              <a:spLocks noChangeShapeType="1"/>
            </p:cNvSpPr>
            <p:nvPr/>
          </p:nvSpPr>
          <p:spPr bwMode="auto">
            <a:xfrm>
              <a:off x="1392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50" name="Line 42"/>
            <p:cNvSpPr>
              <a:spLocks noChangeShapeType="1"/>
            </p:cNvSpPr>
            <p:nvPr/>
          </p:nvSpPr>
          <p:spPr bwMode="auto">
            <a:xfrm>
              <a:off x="1635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51" name="Line 43"/>
            <p:cNvSpPr>
              <a:spLocks noChangeShapeType="1"/>
            </p:cNvSpPr>
            <p:nvPr/>
          </p:nvSpPr>
          <p:spPr bwMode="auto">
            <a:xfrm>
              <a:off x="1886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52" name="Line 44"/>
            <p:cNvSpPr>
              <a:spLocks noChangeShapeType="1"/>
            </p:cNvSpPr>
            <p:nvPr/>
          </p:nvSpPr>
          <p:spPr bwMode="auto">
            <a:xfrm>
              <a:off x="2135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53" name="Line 45"/>
            <p:cNvSpPr>
              <a:spLocks noChangeShapeType="1"/>
            </p:cNvSpPr>
            <p:nvPr/>
          </p:nvSpPr>
          <p:spPr bwMode="auto">
            <a:xfrm>
              <a:off x="2380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54" name="Line 46"/>
            <p:cNvSpPr>
              <a:spLocks noChangeShapeType="1"/>
            </p:cNvSpPr>
            <p:nvPr/>
          </p:nvSpPr>
          <p:spPr bwMode="auto">
            <a:xfrm>
              <a:off x="2626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55" name="Line 47"/>
            <p:cNvSpPr>
              <a:spLocks noChangeShapeType="1"/>
            </p:cNvSpPr>
            <p:nvPr/>
          </p:nvSpPr>
          <p:spPr bwMode="auto">
            <a:xfrm>
              <a:off x="2869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56" name="Line 48"/>
            <p:cNvSpPr>
              <a:spLocks noChangeShapeType="1"/>
            </p:cNvSpPr>
            <p:nvPr/>
          </p:nvSpPr>
          <p:spPr bwMode="auto">
            <a:xfrm>
              <a:off x="3120" y="1657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61" name="Text Box 53"/>
          <p:cNvSpPr txBox="1">
            <a:spLocks noChangeArrowheads="1"/>
          </p:cNvSpPr>
          <p:nvPr/>
        </p:nvSpPr>
        <p:spPr bwMode="auto">
          <a:xfrm>
            <a:off x="228600" y="609600"/>
            <a:ext cx="86868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2400" b="1" dirty="0" err="1" smtClean="0">
                <a:latin typeface="Times New Roman" pitchFamily="18" charset="0"/>
              </a:rPr>
              <a:t>Phát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tắc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nắm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tay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mũi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</a:rPr>
              <a:t>?  </a:t>
            </a:r>
            <a:r>
              <a:rPr lang="en-US" sz="2400" b="1" dirty="0" err="1" smtClean="0">
                <a:latin typeface="Times New Roman" pitchFamily="18" charset="0"/>
              </a:rPr>
              <a:t>Xác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cực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ống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dây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43064" name="Rectangle 56"/>
          <p:cNvSpPr>
            <a:spLocks noChangeArrowheads="1"/>
          </p:cNvSpPr>
          <p:nvPr/>
        </p:nvSpPr>
        <p:spPr bwMode="auto">
          <a:xfrm>
            <a:off x="304800" y="4052887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43065" name="Rectangle 57"/>
          <p:cNvSpPr>
            <a:spLocks noChangeArrowheads="1"/>
          </p:cNvSpPr>
          <p:nvPr/>
        </p:nvSpPr>
        <p:spPr bwMode="auto">
          <a:xfrm>
            <a:off x="8382000" y="4052887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l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1" name="WordArt 3"/>
          <p:cNvSpPr>
            <a:spLocks noChangeArrowheads="1" noChangeShapeType="1" noTextEdit="1"/>
          </p:cNvSpPr>
          <p:nvPr/>
        </p:nvSpPr>
        <p:spPr bwMode="auto">
          <a:xfrm>
            <a:off x="1600200" y="4648200"/>
            <a:ext cx="617220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XIN CHÂN THÀNH CẢM ƠN.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48132" name="Picture 4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78471" flipH="1">
            <a:off x="1066800" y="3200400"/>
            <a:ext cx="557213" cy="609600"/>
          </a:xfrm>
          <a:prstGeom prst="rect">
            <a:avLst/>
          </a:prstGeom>
          <a:noFill/>
        </p:spPr>
      </p:pic>
      <p:pic>
        <p:nvPicPr>
          <p:cNvPr id="48133" name="Picture 5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325548">
            <a:off x="3962400" y="914400"/>
            <a:ext cx="533400" cy="533400"/>
          </a:xfrm>
          <a:prstGeom prst="rect">
            <a:avLst/>
          </a:prstGeom>
          <a:noFill/>
        </p:spPr>
      </p:pic>
      <p:pic>
        <p:nvPicPr>
          <p:cNvPr id="48134" name="Picture 6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00406" flipH="1">
            <a:off x="8001000" y="1752600"/>
            <a:ext cx="557213" cy="6096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48000" y="5943600"/>
            <a:ext cx="33528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952500" y="1828800"/>
            <a:ext cx="9144000" cy="4419600"/>
            <a:chOff x="768" y="560"/>
            <a:chExt cx="2944" cy="2352"/>
          </a:xfrm>
        </p:grpSpPr>
        <p:sp>
          <p:nvSpPr>
            <p:cNvPr id="46084" name="Line 4"/>
            <p:cNvSpPr>
              <a:spLocks noChangeShapeType="1"/>
            </p:cNvSpPr>
            <p:nvPr/>
          </p:nvSpPr>
          <p:spPr bwMode="auto">
            <a:xfrm>
              <a:off x="806" y="1736"/>
              <a:ext cx="2874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5" name="Arc 5"/>
            <p:cNvSpPr>
              <a:spLocks/>
            </p:cNvSpPr>
            <p:nvPr/>
          </p:nvSpPr>
          <p:spPr bwMode="auto">
            <a:xfrm rot="5400000">
              <a:off x="1916" y="-69"/>
              <a:ext cx="642" cy="2937"/>
            </a:xfrm>
            <a:custGeom>
              <a:avLst/>
              <a:gdLst>
                <a:gd name="G0" fmla="+- 0 0 0"/>
                <a:gd name="G1" fmla="+- 19832 0 0"/>
                <a:gd name="G2" fmla="+- 21600 0 0"/>
                <a:gd name="T0" fmla="*/ 8558 w 21600"/>
                <a:gd name="T1" fmla="*/ 0 h 39171"/>
                <a:gd name="T2" fmla="*/ 9621 w 21600"/>
                <a:gd name="T3" fmla="*/ 39171 h 39171"/>
                <a:gd name="T4" fmla="*/ 0 w 21600"/>
                <a:gd name="T5" fmla="*/ 19832 h 39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6" name="Arc 6"/>
            <p:cNvSpPr>
              <a:spLocks/>
            </p:cNvSpPr>
            <p:nvPr/>
          </p:nvSpPr>
          <p:spPr bwMode="auto">
            <a:xfrm rot="5400000">
              <a:off x="1647" y="-302"/>
              <a:ext cx="1146" cy="2870"/>
            </a:xfrm>
            <a:custGeom>
              <a:avLst/>
              <a:gdLst>
                <a:gd name="G0" fmla="+- 0 0 0"/>
                <a:gd name="G1" fmla="+- 18938 0 0"/>
                <a:gd name="G2" fmla="+- 21600 0 0"/>
                <a:gd name="T0" fmla="*/ 10388 w 21600"/>
                <a:gd name="T1" fmla="*/ 0 h 38277"/>
                <a:gd name="T2" fmla="*/ 9621 w 21600"/>
                <a:gd name="T3" fmla="*/ 38277 h 38277"/>
                <a:gd name="T4" fmla="*/ 0 w 21600"/>
                <a:gd name="T5" fmla="*/ 18938 h 38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close/>
                </a:path>
              </a:pathLst>
            </a:custGeom>
            <a:no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7" name="Arc 7"/>
            <p:cNvSpPr>
              <a:spLocks/>
            </p:cNvSpPr>
            <p:nvPr/>
          </p:nvSpPr>
          <p:spPr bwMode="auto">
            <a:xfrm rot="5400000">
              <a:off x="1776" y="79"/>
              <a:ext cx="925" cy="2299"/>
            </a:xfrm>
            <a:custGeom>
              <a:avLst/>
              <a:gdLst>
                <a:gd name="G0" fmla="+- 13893 0 0"/>
                <a:gd name="G1" fmla="+- 21600 0 0"/>
                <a:gd name="G2" fmla="+- 21600 0 0"/>
                <a:gd name="T0" fmla="*/ 0 w 35493"/>
                <a:gd name="T1" fmla="*/ 5061 h 43200"/>
                <a:gd name="T2" fmla="*/ 2399 w 35493"/>
                <a:gd name="T3" fmla="*/ 39888 h 43200"/>
                <a:gd name="T4" fmla="*/ 13893 w 3549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Oval 8"/>
            <p:cNvSpPr>
              <a:spLocks noChangeArrowheads="1"/>
            </p:cNvSpPr>
            <p:nvPr/>
          </p:nvSpPr>
          <p:spPr bwMode="auto">
            <a:xfrm>
              <a:off x="1352" y="737"/>
              <a:ext cx="1724" cy="931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Oval 9"/>
            <p:cNvSpPr>
              <a:spLocks noChangeArrowheads="1"/>
            </p:cNvSpPr>
            <p:nvPr/>
          </p:nvSpPr>
          <p:spPr bwMode="auto">
            <a:xfrm>
              <a:off x="1584" y="1126"/>
              <a:ext cx="1296" cy="525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 flipV="1">
              <a:off x="814" y="1736"/>
              <a:ext cx="2873" cy="0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1" name="Arc 11"/>
            <p:cNvSpPr>
              <a:spLocks/>
            </p:cNvSpPr>
            <p:nvPr/>
          </p:nvSpPr>
          <p:spPr bwMode="auto">
            <a:xfrm rot="16200000" flipV="1">
              <a:off x="1923" y="604"/>
              <a:ext cx="642" cy="2936"/>
            </a:xfrm>
            <a:custGeom>
              <a:avLst/>
              <a:gdLst>
                <a:gd name="G0" fmla="+- 0 0 0"/>
                <a:gd name="G1" fmla="+- 19832 0 0"/>
                <a:gd name="G2" fmla="+- 21600 0 0"/>
                <a:gd name="T0" fmla="*/ 8558 w 21600"/>
                <a:gd name="T1" fmla="*/ 0 h 39171"/>
                <a:gd name="T2" fmla="*/ 9621 w 21600"/>
                <a:gd name="T3" fmla="*/ 39171 h 39171"/>
                <a:gd name="T4" fmla="*/ 0 w 21600"/>
                <a:gd name="T5" fmla="*/ 19832 h 39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171" fill="none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</a:path>
                <a:path w="21600" h="39171" stroke="0" extrusionOk="0">
                  <a:moveTo>
                    <a:pt x="8558" y="-1"/>
                  </a:moveTo>
                  <a:cubicBezTo>
                    <a:pt x="16473" y="3415"/>
                    <a:pt x="21600" y="11210"/>
                    <a:pt x="21600" y="19832"/>
                  </a:cubicBezTo>
                  <a:cubicBezTo>
                    <a:pt x="21600" y="28029"/>
                    <a:pt x="16960" y="35519"/>
                    <a:pt x="9620" y="39170"/>
                  </a:cubicBezTo>
                  <a:lnTo>
                    <a:pt x="0" y="19832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Arc 12"/>
            <p:cNvSpPr>
              <a:spLocks/>
            </p:cNvSpPr>
            <p:nvPr/>
          </p:nvSpPr>
          <p:spPr bwMode="auto">
            <a:xfrm rot="16200000" flipV="1">
              <a:off x="1655" y="904"/>
              <a:ext cx="1146" cy="2869"/>
            </a:xfrm>
            <a:custGeom>
              <a:avLst/>
              <a:gdLst>
                <a:gd name="G0" fmla="+- 0 0 0"/>
                <a:gd name="G1" fmla="+- 18938 0 0"/>
                <a:gd name="G2" fmla="+- 21600 0 0"/>
                <a:gd name="T0" fmla="*/ 10388 w 21600"/>
                <a:gd name="T1" fmla="*/ 0 h 38277"/>
                <a:gd name="T2" fmla="*/ 9621 w 21600"/>
                <a:gd name="T3" fmla="*/ 38277 h 38277"/>
                <a:gd name="T4" fmla="*/ 0 w 21600"/>
                <a:gd name="T5" fmla="*/ 18938 h 38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277" fill="none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</a:path>
                <a:path w="21600" h="38277" stroke="0" extrusionOk="0">
                  <a:moveTo>
                    <a:pt x="10388" y="-1"/>
                  </a:moveTo>
                  <a:cubicBezTo>
                    <a:pt x="17302" y="3792"/>
                    <a:pt x="21600" y="11051"/>
                    <a:pt x="21600" y="18938"/>
                  </a:cubicBezTo>
                  <a:cubicBezTo>
                    <a:pt x="21600" y="27135"/>
                    <a:pt x="16960" y="34625"/>
                    <a:pt x="9620" y="38276"/>
                  </a:cubicBezTo>
                  <a:lnTo>
                    <a:pt x="0" y="18938"/>
                  </a:lnTo>
                  <a:close/>
                </a:path>
              </a:pathLst>
            </a:custGeom>
            <a:noFill/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Arc 13"/>
            <p:cNvSpPr>
              <a:spLocks/>
            </p:cNvSpPr>
            <p:nvPr/>
          </p:nvSpPr>
          <p:spPr bwMode="auto">
            <a:xfrm rot="16200000" flipV="1">
              <a:off x="1783" y="1095"/>
              <a:ext cx="925" cy="2298"/>
            </a:xfrm>
            <a:custGeom>
              <a:avLst/>
              <a:gdLst>
                <a:gd name="G0" fmla="+- 13893 0 0"/>
                <a:gd name="G1" fmla="+- 21600 0 0"/>
                <a:gd name="G2" fmla="+- 21600 0 0"/>
                <a:gd name="T0" fmla="*/ 0 w 35493"/>
                <a:gd name="T1" fmla="*/ 5061 h 43200"/>
                <a:gd name="T2" fmla="*/ 2399 w 35493"/>
                <a:gd name="T3" fmla="*/ 39888 h 43200"/>
                <a:gd name="T4" fmla="*/ 13893 w 35493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493" h="43200" fill="none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</a:path>
                <a:path w="35493" h="43200" stroke="0" extrusionOk="0">
                  <a:moveTo>
                    <a:pt x="-1" y="5060"/>
                  </a:moveTo>
                  <a:cubicBezTo>
                    <a:pt x="3891" y="1792"/>
                    <a:pt x="8810" y="-1"/>
                    <a:pt x="13893" y="0"/>
                  </a:cubicBezTo>
                  <a:cubicBezTo>
                    <a:pt x="25822" y="0"/>
                    <a:pt x="35493" y="9670"/>
                    <a:pt x="35493" y="21600"/>
                  </a:cubicBezTo>
                  <a:cubicBezTo>
                    <a:pt x="35493" y="33529"/>
                    <a:pt x="25822" y="43200"/>
                    <a:pt x="13893" y="43200"/>
                  </a:cubicBezTo>
                  <a:cubicBezTo>
                    <a:pt x="9826" y="43200"/>
                    <a:pt x="5842" y="42051"/>
                    <a:pt x="2399" y="39887"/>
                  </a:cubicBezTo>
                  <a:lnTo>
                    <a:pt x="13893" y="21600"/>
                  </a:lnTo>
                  <a:close/>
                </a:path>
              </a:pathLst>
            </a:cu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Oval 14"/>
            <p:cNvSpPr>
              <a:spLocks noChangeArrowheads="1"/>
            </p:cNvSpPr>
            <p:nvPr/>
          </p:nvSpPr>
          <p:spPr bwMode="auto">
            <a:xfrm flipV="1">
              <a:off x="1360" y="1804"/>
              <a:ext cx="1723" cy="884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Oval 15"/>
            <p:cNvSpPr>
              <a:spLocks noChangeArrowheads="1"/>
            </p:cNvSpPr>
            <p:nvPr/>
          </p:nvSpPr>
          <p:spPr bwMode="auto">
            <a:xfrm flipV="1">
              <a:off x="1632" y="1821"/>
              <a:ext cx="1248" cy="531"/>
            </a:xfrm>
            <a:prstGeom prst="ellips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90700" y="2514600"/>
            <a:ext cx="4125913" cy="3352800"/>
            <a:chOff x="521" y="1296"/>
            <a:chExt cx="2599" cy="2112"/>
          </a:xfrm>
        </p:grpSpPr>
        <p:sp>
          <p:nvSpPr>
            <p:cNvPr id="46097" name="Arc 17"/>
            <p:cNvSpPr>
              <a:spLocks/>
            </p:cNvSpPr>
            <p:nvPr/>
          </p:nvSpPr>
          <p:spPr bwMode="auto">
            <a:xfrm>
              <a:off x="622" y="1754"/>
              <a:ext cx="277" cy="563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23675"/>
                <a:gd name="T2" fmla="*/ 25414 w 25514"/>
                <a:gd name="T3" fmla="*/ 23675 h 23675"/>
                <a:gd name="T4" fmla="*/ 3914 w 25514"/>
                <a:gd name="T5" fmla="*/ 21600 h 23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23675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22292"/>
                    <a:pt x="25480" y="22985"/>
                    <a:pt x="25414" y="23675"/>
                  </a:cubicBezTo>
                </a:path>
                <a:path w="25514" h="23675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22292"/>
                    <a:pt x="25480" y="22985"/>
                    <a:pt x="25414" y="23675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Arc 18"/>
            <p:cNvSpPr>
              <a:spLocks/>
            </p:cNvSpPr>
            <p:nvPr/>
          </p:nvSpPr>
          <p:spPr bwMode="auto">
            <a:xfrm>
              <a:off x="867" y="1751"/>
              <a:ext cx="276" cy="1029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43200"/>
                <a:gd name="T2" fmla="*/ 450 w 25514"/>
                <a:gd name="T3" fmla="*/ 42920 h 43200"/>
                <a:gd name="T4" fmla="*/ 3914 w 255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Arc 19"/>
            <p:cNvSpPr>
              <a:spLocks/>
            </p:cNvSpPr>
            <p:nvPr/>
          </p:nvSpPr>
          <p:spPr bwMode="auto">
            <a:xfrm>
              <a:off x="1113" y="1753"/>
              <a:ext cx="277" cy="1028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43200"/>
                <a:gd name="T2" fmla="*/ 450 w 25514"/>
                <a:gd name="T3" fmla="*/ 42920 h 43200"/>
                <a:gd name="T4" fmla="*/ 3914 w 255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Arc 20"/>
            <p:cNvSpPr>
              <a:spLocks/>
            </p:cNvSpPr>
            <p:nvPr/>
          </p:nvSpPr>
          <p:spPr bwMode="auto">
            <a:xfrm>
              <a:off x="1359" y="1751"/>
              <a:ext cx="277" cy="1029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43200"/>
                <a:gd name="T2" fmla="*/ 450 w 25514"/>
                <a:gd name="T3" fmla="*/ 42920 h 43200"/>
                <a:gd name="T4" fmla="*/ 3914 w 255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1" name="Arc 21"/>
            <p:cNvSpPr>
              <a:spLocks/>
            </p:cNvSpPr>
            <p:nvPr/>
          </p:nvSpPr>
          <p:spPr bwMode="auto">
            <a:xfrm>
              <a:off x="1611" y="1747"/>
              <a:ext cx="277" cy="1028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43200"/>
                <a:gd name="T2" fmla="*/ 450 w 25514"/>
                <a:gd name="T3" fmla="*/ 42920 h 43200"/>
                <a:gd name="T4" fmla="*/ 3914 w 255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Arc 22"/>
            <p:cNvSpPr>
              <a:spLocks/>
            </p:cNvSpPr>
            <p:nvPr/>
          </p:nvSpPr>
          <p:spPr bwMode="auto">
            <a:xfrm>
              <a:off x="1857" y="1749"/>
              <a:ext cx="277" cy="1028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43200"/>
                <a:gd name="T2" fmla="*/ 450 w 25514"/>
                <a:gd name="T3" fmla="*/ 42920 h 43200"/>
                <a:gd name="T4" fmla="*/ 3914 w 255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3" name="Arc 23"/>
            <p:cNvSpPr>
              <a:spLocks/>
            </p:cNvSpPr>
            <p:nvPr/>
          </p:nvSpPr>
          <p:spPr bwMode="auto">
            <a:xfrm>
              <a:off x="2104" y="1748"/>
              <a:ext cx="277" cy="1028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43200"/>
                <a:gd name="T2" fmla="*/ 450 w 25514"/>
                <a:gd name="T3" fmla="*/ 42920 h 43200"/>
                <a:gd name="T4" fmla="*/ 3914 w 255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Arc 24"/>
            <p:cNvSpPr>
              <a:spLocks/>
            </p:cNvSpPr>
            <p:nvPr/>
          </p:nvSpPr>
          <p:spPr bwMode="auto">
            <a:xfrm>
              <a:off x="2350" y="1753"/>
              <a:ext cx="278" cy="1028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43200"/>
                <a:gd name="T2" fmla="*/ 450 w 25514"/>
                <a:gd name="T3" fmla="*/ 42920 h 43200"/>
                <a:gd name="T4" fmla="*/ 3914 w 255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Arc 25"/>
            <p:cNvSpPr>
              <a:spLocks/>
            </p:cNvSpPr>
            <p:nvPr/>
          </p:nvSpPr>
          <p:spPr bwMode="auto">
            <a:xfrm>
              <a:off x="2597" y="1755"/>
              <a:ext cx="276" cy="1028"/>
            </a:xfrm>
            <a:custGeom>
              <a:avLst/>
              <a:gdLst>
                <a:gd name="G0" fmla="+- 3914 0 0"/>
                <a:gd name="G1" fmla="+- 21600 0 0"/>
                <a:gd name="G2" fmla="+- 21600 0 0"/>
                <a:gd name="T0" fmla="*/ 0 w 25514"/>
                <a:gd name="T1" fmla="*/ 358 h 43200"/>
                <a:gd name="T2" fmla="*/ 450 w 25514"/>
                <a:gd name="T3" fmla="*/ 42920 h 43200"/>
                <a:gd name="T4" fmla="*/ 3914 w 2551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14" h="43200" fill="none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</a:path>
                <a:path w="25514" h="43200" stroke="0" extrusionOk="0">
                  <a:moveTo>
                    <a:pt x="-1" y="357"/>
                  </a:moveTo>
                  <a:cubicBezTo>
                    <a:pt x="1291" y="119"/>
                    <a:pt x="2601" y="-1"/>
                    <a:pt x="3914" y="0"/>
                  </a:cubicBezTo>
                  <a:cubicBezTo>
                    <a:pt x="15843" y="0"/>
                    <a:pt x="25514" y="9670"/>
                    <a:pt x="25514" y="21600"/>
                  </a:cubicBezTo>
                  <a:cubicBezTo>
                    <a:pt x="25514" y="33529"/>
                    <a:pt x="15843" y="43200"/>
                    <a:pt x="3914" y="43200"/>
                  </a:cubicBezTo>
                  <a:cubicBezTo>
                    <a:pt x="2753" y="43200"/>
                    <a:pt x="1595" y="43106"/>
                    <a:pt x="449" y="42920"/>
                  </a:cubicBezTo>
                  <a:lnTo>
                    <a:pt x="3914" y="21600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Arc 26"/>
            <p:cNvSpPr>
              <a:spLocks/>
            </p:cNvSpPr>
            <p:nvPr/>
          </p:nvSpPr>
          <p:spPr bwMode="auto">
            <a:xfrm>
              <a:off x="2848" y="2200"/>
              <a:ext cx="272" cy="581"/>
            </a:xfrm>
            <a:custGeom>
              <a:avLst/>
              <a:gdLst>
                <a:gd name="G0" fmla="+- 3464 0 0"/>
                <a:gd name="G1" fmla="+- 2826 0 0"/>
                <a:gd name="G2" fmla="+- 21600 0 0"/>
                <a:gd name="T0" fmla="*/ 24878 w 25064"/>
                <a:gd name="T1" fmla="*/ 0 h 24426"/>
                <a:gd name="T2" fmla="*/ 0 w 25064"/>
                <a:gd name="T3" fmla="*/ 24146 h 24426"/>
                <a:gd name="T4" fmla="*/ 3464 w 25064"/>
                <a:gd name="T5" fmla="*/ 2826 h 24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64" h="24426" fill="none" extrusionOk="0">
                  <a:moveTo>
                    <a:pt x="24878" y="-1"/>
                  </a:moveTo>
                  <a:cubicBezTo>
                    <a:pt x="25001" y="936"/>
                    <a:pt x="25064" y="1880"/>
                    <a:pt x="25064" y="2826"/>
                  </a:cubicBezTo>
                  <a:cubicBezTo>
                    <a:pt x="25064" y="14755"/>
                    <a:pt x="15393" y="24426"/>
                    <a:pt x="3464" y="24426"/>
                  </a:cubicBezTo>
                  <a:cubicBezTo>
                    <a:pt x="2303" y="24426"/>
                    <a:pt x="1145" y="24332"/>
                    <a:pt x="-1" y="24146"/>
                  </a:cubicBezTo>
                </a:path>
                <a:path w="25064" h="24426" stroke="0" extrusionOk="0">
                  <a:moveTo>
                    <a:pt x="24878" y="-1"/>
                  </a:moveTo>
                  <a:cubicBezTo>
                    <a:pt x="25001" y="936"/>
                    <a:pt x="25064" y="1880"/>
                    <a:pt x="25064" y="2826"/>
                  </a:cubicBezTo>
                  <a:cubicBezTo>
                    <a:pt x="25064" y="14755"/>
                    <a:pt x="15393" y="24426"/>
                    <a:pt x="3464" y="24426"/>
                  </a:cubicBezTo>
                  <a:cubicBezTo>
                    <a:pt x="2303" y="24426"/>
                    <a:pt x="1145" y="24332"/>
                    <a:pt x="-1" y="24146"/>
                  </a:cubicBezTo>
                  <a:lnTo>
                    <a:pt x="3464" y="2826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Arc 27"/>
            <p:cNvSpPr>
              <a:spLocks/>
            </p:cNvSpPr>
            <p:nvPr/>
          </p:nvSpPr>
          <p:spPr bwMode="auto">
            <a:xfrm rot="20957424" flipH="1">
              <a:off x="521" y="1761"/>
              <a:ext cx="300" cy="1061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Arc 28"/>
            <p:cNvSpPr>
              <a:spLocks/>
            </p:cNvSpPr>
            <p:nvPr/>
          </p:nvSpPr>
          <p:spPr bwMode="auto">
            <a:xfrm rot="20957424" flipH="1">
              <a:off x="773" y="1751"/>
              <a:ext cx="299" cy="1060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Arc 29"/>
            <p:cNvSpPr>
              <a:spLocks/>
            </p:cNvSpPr>
            <p:nvPr/>
          </p:nvSpPr>
          <p:spPr bwMode="auto">
            <a:xfrm rot="20957424" flipH="1">
              <a:off x="1013" y="1756"/>
              <a:ext cx="300" cy="1061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Arc 30"/>
            <p:cNvSpPr>
              <a:spLocks/>
            </p:cNvSpPr>
            <p:nvPr/>
          </p:nvSpPr>
          <p:spPr bwMode="auto">
            <a:xfrm rot="20957424" flipH="1">
              <a:off x="1259" y="1750"/>
              <a:ext cx="300" cy="1061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Arc 31"/>
            <p:cNvSpPr>
              <a:spLocks/>
            </p:cNvSpPr>
            <p:nvPr/>
          </p:nvSpPr>
          <p:spPr bwMode="auto">
            <a:xfrm rot="20957424" flipH="1">
              <a:off x="1528" y="1756"/>
              <a:ext cx="300" cy="1061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Arc 32"/>
            <p:cNvSpPr>
              <a:spLocks/>
            </p:cNvSpPr>
            <p:nvPr/>
          </p:nvSpPr>
          <p:spPr bwMode="auto">
            <a:xfrm rot="20957424" flipH="1">
              <a:off x="1769" y="1744"/>
              <a:ext cx="300" cy="1062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Arc 33"/>
            <p:cNvSpPr>
              <a:spLocks/>
            </p:cNvSpPr>
            <p:nvPr/>
          </p:nvSpPr>
          <p:spPr bwMode="auto">
            <a:xfrm rot="20957424" flipH="1">
              <a:off x="2015" y="1750"/>
              <a:ext cx="300" cy="1061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Arc 34"/>
            <p:cNvSpPr>
              <a:spLocks/>
            </p:cNvSpPr>
            <p:nvPr/>
          </p:nvSpPr>
          <p:spPr bwMode="auto">
            <a:xfrm rot="20957424" flipH="1">
              <a:off x="2262" y="1750"/>
              <a:ext cx="299" cy="1061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Arc 35"/>
            <p:cNvSpPr>
              <a:spLocks/>
            </p:cNvSpPr>
            <p:nvPr/>
          </p:nvSpPr>
          <p:spPr bwMode="auto">
            <a:xfrm rot="20957424" flipH="1">
              <a:off x="2509" y="1750"/>
              <a:ext cx="298" cy="1061"/>
            </a:xfrm>
            <a:custGeom>
              <a:avLst/>
              <a:gdLst>
                <a:gd name="G0" fmla="+- 0 0 0"/>
                <a:gd name="G1" fmla="+- 19898 0 0"/>
                <a:gd name="G2" fmla="+- 21600 0 0"/>
                <a:gd name="T0" fmla="*/ 8405 w 21600"/>
                <a:gd name="T1" fmla="*/ 0 h 41479"/>
                <a:gd name="T2" fmla="*/ 899 w 21600"/>
                <a:gd name="T3" fmla="*/ 41479 h 41479"/>
                <a:gd name="T4" fmla="*/ 0 w 21600"/>
                <a:gd name="T5" fmla="*/ 19898 h 4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79" fill="none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</a:path>
                <a:path w="21600" h="41479" stroke="0" extrusionOk="0">
                  <a:moveTo>
                    <a:pt x="8404" y="0"/>
                  </a:moveTo>
                  <a:cubicBezTo>
                    <a:pt x="16402" y="3378"/>
                    <a:pt x="21600" y="11216"/>
                    <a:pt x="21600" y="19898"/>
                  </a:cubicBezTo>
                  <a:cubicBezTo>
                    <a:pt x="21600" y="31477"/>
                    <a:pt x="12468" y="40997"/>
                    <a:pt x="899" y="41479"/>
                  </a:cubicBezTo>
                  <a:lnTo>
                    <a:pt x="0" y="19898"/>
                  </a:lnTo>
                  <a:close/>
                </a:path>
              </a:pathLst>
            </a:custGeom>
            <a:noFill/>
            <a:ln w="5715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 flipV="1">
              <a:off x="3120" y="1296"/>
              <a:ext cx="0" cy="96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Line 37"/>
            <p:cNvSpPr>
              <a:spLocks noChangeShapeType="1"/>
            </p:cNvSpPr>
            <p:nvPr/>
          </p:nvSpPr>
          <p:spPr bwMode="auto">
            <a:xfrm flipV="1">
              <a:off x="899" y="2278"/>
              <a:ext cx="0" cy="113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Line 38"/>
            <p:cNvSpPr>
              <a:spLocks noChangeShapeType="1"/>
            </p:cNvSpPr>
            <p:nvPr/>
          </p:nvSpPr>
          <p:spPr bwMode="auto">
            <a:xfrm>
              <a:off x="899" y="3069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Line 39"/>
            <p:cNvSpPr>
              <a:spLocks noChangeShapeType="1"/>
            </p:cNvSpPr>
            <p:nvPr/>
          </p:nvSpPr>
          <p:spPr bwMode="auto">
            <a:xfrm>
              <a:off x="899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Line 40"/>
            <p:cNvSpPr>
              <a:spLocks noChangeShapeType="1"/>
            </p:cNvSpPr>
            <p:nvPr/>
          </p:nvSpPr>
          <p:spPr bwMode="auto">
            <a:xfrm>
              <a:off x="1143" y="2208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Line 41"/>
            <p:cNvSpPr>
              <a:spLocks noChangeShapeType="1"/>
            </p:cNvSpPr>
            <p:nvPr/>
          </p:nvSpPr>
          <p:spPr bwMode="auto">
            <a:xfrm>
              <a:off x="1392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Line 42"/>
            <p:cNvSpPr>
              <a:spLocks noChangeShapeType="1"/>
            </p:cNvSpPr>
            <p:nvPr/>
          </p:nvSpPr>
          <p:spPr bwMode="auto">
            <a:xfrm>
              <a:off x="1635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Line 43"/>
            <p:cNvSpPr>
              <a:spLocks noChangeShapeType="1"/>
            </p:cNvSpPr>
            <p:nvPr/>
          </p:nvSpPr>
          <p:spPr bwMode="auto">
            <a:xfrm>
              <a:off x="1886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Line 44"/>
            <p:cNvSpPr>
              <a:spLocks noChangeShapeType="1"/>
            </p:cNvSpPr>
            <p:nvPr/>
          </p:nvSpPr>
          <p:spPr bwMode="auto">
            <a:xfrm>
              <a:off x="2135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Line 45"/>
            <p:cNvSpPr>
              <a:spLocks noChangeShapeType="1"/>
            </p:cNvSpPr>
            <p:nvPr/>
          </p:nvSpPr>
          <p:spPr bwMode="auto">
            <a:xfrm>
              <a:off x="2380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Line 46"/>
            <p:cNvSpPr>
              <a:spLocks noChangeShapeType="1"/>
            </p:cNvSpPr>
            <p:nvPr/>
          </p:nvSpPr>
          <p:spPr bwMode="auto">
            <a:xfrm>
              <a:off x="2626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Line 47"/>
            <p:cNvSpPr>
              <a:spLocks noChangeShapeType="1"/>
            </p:cNvSpPr>
            <p:nvPr/>
          </p:nvSpPr>
          <p:spPr bwMode="auto">
            <a:xfrm>
              <a:off x="2869" y="2222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28" name="Line 48"/>
            <p:cNvSpPr>
              <a:spLocks noChangeShapeType="1"/>
            </p:cNvSpPr>
            <p:nvPr/>
          </p:nvSpPr>
          <p:spPr bwMode="auto">
            <a:xfrm>
              <a:off x="3120" y="1657"/>
              <a:ext cx="0" cy="11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129" name="Picture 49" descr="nam tay phai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900" y="2819400"/>
            <a:ext cx="2438400" cy="2438400"/>
          </a:xfrm>
          <a:prstGeom prst="rect">
            <a:avLst/>
          </a:prstGeom>
          <a:noFill/>
        </p:spPr>
      </p:pic>
      <p:sp>
        <p:nvSpPr>
          <p:cNvPr id="46134" name="Text Box 54" descr="Canvas"/>
          <p:cNvSpPr txBox="1">
            <a:spLocks noChangeArrowheads="1"/>
          </p:cNvSpPr>
          <p:nvPr/>
        </p:nvSpPr>
        <p:spPr bwMode="auto">
          <a:xfrm>
            <a:off x="103188" y="0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Quy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tắc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</a:rPr>
              <a:t>nắm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sz="3200" b="1" i="1" dirty="0">
                <a:latin typeface="Times New Roman" pitchFamily="18" charset="0"/>
              </a:rPr>
              <a:t>: </a:t>
            </a:r>
            <a:r>
              <a:rPr lang="en-US" sz="2400" b="1" i="1" dirty="0" err="1">
                <a:latin typeface="Times New Roman" pitchFamily="18" charset="0"/>
              </a:rPr>
              <a:t>Nắm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bàn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tay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phải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</a:rPr>
              <a:t>rồi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đặt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sao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bốn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ngón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tay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hướng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theo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chiều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dòng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điện</a:t>
            </a:r>
            <a:r>
              <a:rPr lang="en-US" sz="2400" b="1" i="1" dirty="0">
                <a:latin typeface="Times New Roman" pitchFamily="18" charset="0"/>
              </a:rPr>
              <a:t> qua </a:t>
            </a:r>
            <a:r>
              <a:rPr lang="en-US" sz="2400" b="1" i="1" dirty="0" err="1">
                <a:latin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vòng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dây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thì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ngón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tay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cái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choãi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ra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chỉ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chiều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của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đường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sức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từ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trong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lòng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ống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</a:rPr>
              <a:t>dây</a:t>
            </a:r>
            <a:r>
              <a:rPr lang="en-US" sz="2400" b="1" i="1" dirty="0">
                <a:latin typeface="Times New Roman" pitchFamily="18" charset="0"/>
              </a:rPr>
              <a:t>. </a:t>
            </a:r>
          </a:p>
        </p:txBody>
      </p:sp>
      <p:sp>
        <p:nvSpPr>
          <p:cNvPr id="46135" name="Line 55"/>
          <p:cNvSpPr>
            <a:spLocks noChangeShapeType="1"/>
          </p:cNvSpPr>
          <p:nvPr/>
        </p:nvSpPr>
        <p:spPr bwMode="auto">
          <a:xfrm flipV="1">
            <a:off x="7124700" y="3962400"/>
            <a:ext cx="1600200" cy="76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50" name="Rectangle 70"/>
          <p:cNvSpPr>
            <a:spLocks noChangeArrowheads="1"/>
          </p:cNvSpPr>
          <p:nvPr/>
        </p:nvSpPr>
        <p:spPr bwMode="auto">
          <a:xfrm>
            <a:off x="6248400" y="4953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6151" name="Rectangle 71"/>
          <p:cNvSpPr>
            <a:spLocks noChangeArrowheads="1"/>
          </p:cNvSpPr>
          <p:nvPr/>
        </p:nvSpPr>
        <p:spPr bwMode="auto">
          <a:xfrm>
            <a:off x="0" y="3657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6152" name="Line 72"/>
          <p:cNvSpPr>
            <a:spLocks noChangeShapeType="1"/>
          </p:cNvSpPr>
          <p:nvPr/>
        </p:nvSpPr>
        <p:spPr bwMode="auto">
          <a:xfrm>
            <a:off x="1066800" y="3352800"/>
            <a:ext cx="228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53" name="Line 73"/>
          <p:cNvSpPr>
            <a:spLocks noChangeShapeType="1"/>
          </p:cNvSpPr>
          <p:nvPr/>
        </p:nvSpPr>
        <p:spPr bwMode="auto">
          <a:xfrm>
            <a:off x="1600200" y="3429000"/>
            <a:ext cx="1524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54" name="Line 74"/>
          <p:cNvSpPr>
            <a:spLocks noChangeShapeType="1"/>
          </p:cNvSpPr>
          <p:nvPr/>
        </p:nvSpPr>
        <p:spPr bwMode="auto">
          <a:xfrm>
            <a:off x="990600" y="3581400"/>
            <a:ext cx="228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55" name="Line 75"/>
          <p:cNvSpPr>
            <a:spLocks noChangeShapeType="1"/>
          </p:cNvSpPr>
          <p:nvPr/>
        </p:nvSpPr>
        <p:spPr bwMode="auto">
          <a:xfrm>
            <a:off x="838200" y="3810000"/>
            <a:ext cx="304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56" name="Line 76"/>
          <p:cNvSpPr>
            <a:spLocks noChangeShapeType="1"/>
          </p:cNvSpPr>
          <p:nvPr/>
        </p:nvSpPr>
        <p:spPr bwMode="auto">
          <a:xfrm flipV="1">
            <a:off x="838200" y="4191000"/>
            <a:ext cx="381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57" name="Line 77"/>
          <p:cNvSpPr>
            <a:spLocks noChangeShapeType="1"/>
          </p:cNvSpPr>
          <p:nvPr/>
        </p:nvSpPr>
        <p:spPr bwMode="auto">
          <a:xfrm flipV="1">
            <a:off x="838200" y="4419600"/>
            <a:ext cx="381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61" name="Line 81"/>
          <p:cNvSpPr>
            <a:spLocks noChangeShapeType="1"/>
          </p:cNvSpPr>
          <p:nvPr/>
        </p:nvSpPr>
        <p:spPr bwMode="auto">
          <a:xfrm flipV="1">
            <a:off x="6172200" y="3560763"/>
            <a:ext cx="228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62" name="Line 82"/>
          <p:cNvSpPr>
            <a:spLocks noChangeShapeType="1"/>
          </p:cNvSpPr>
          <p:nvPr/>
        </p:nvSpPr>
        <p:spPr bwMode="auto">
          <a:xfrm>
            <a:off x="6096000" y="38100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63" name="Line 83"/>
          <p:cNvSpPr>
            <a:spLocks noChangeShapeType="1"/>
          </p:cNvSpPr>
          <p:nvPr/>
        </p:nvSpPr>
        <p:spPr bwMode="auto">
          <a:xfrm>
            <a:off x="6096000" y="40386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64" name="Line 84"/>
          <p:cNvSpPr>
            <a:spLocks noChangeShapeType="1"/>
          </p:cNvSpPr>
          <p:nvPr/>
        </p:nvSpPr>
        <p:spPr bwMode="auto">
          <a:xfrm>
            <a:off x="6019800" y="4191000"/>
            <a:ext cx="3048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68" name="Line 88"/>
          <p:cNvSpPr>
            <a:spLocks noChangeShapeType="1"/>
          </p:cNvSpPr>
          <p:nvPr/>
        </p:nvSpPr>
        <p:spPr bwMode="auto">
          <a:xfrm flipH="1">
            <a:off x="3352800" y="28956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69" name="Line 89"/>
          <p:cNvSpPr>
            <a:spLocks noChangeShapeType="1"/>
          </p:cNvSpPr>
          <p:nvPr/>
        </p:nvSpPr>
        <p:spPr bwMode="auto">
          <a:xfrm flipH="1">
            <a:off x="3276600" y="5181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70" name="Line 90"/>
          <p:cNvSpPr>
            <a:spLocks noChangeShapeType="1"/>
          </p:cNvSpPr>
          <p:nvPr/>
        </p:nvSpPr>
        <p:spPr bwMode="auto">
          <a:xfrm flipH="1">
            <a:off x="3276600" y="5846763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71" name="Rectangle 91"/>
          <p:cNvSpPr>
            <a:spLocks noChangeArrowheads="1"/>
          </p:cNvSpPr>
          <p:nvPr/>
        </p:nvSpPr>
        <p:spPr bwMode="auto">
          <a:xfrm>
            <a:off x="762000" y="1828800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46172" name="Rectangle 92"/>
          <p:cNvSpPr>
            <a:spLocks noChangeArrowheads="1"/>
          </p:cNvSpPr>
          <p:nvPr/>
        </p:nvSpPr>
        <p:spPr bwMode="auto">
          <a:xfrm>
            <a:off x="6553200" y="1600200"/>
            <a:ext cx="53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n cau dien 1_clip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685800"/>
            <a:ext cx="6858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76200" y="381000"/>
            <a:ext cx="4495800" cy="3505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Oval 15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38400" y="3481388"/>
            <a:ext cx="838200" cy="18573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AutoShape 1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38438" y="2828925"/>
            <a:ext cx="261937" cy="7413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-2853687">
            <a:off x="2811463" y="2555875"/>
            <a:ext cx="134938" cy="661987"/>
            <a:chOff x="429" y="1200"/>
            <a:chExt cx="243" cy="960"/>
          </a:xfrm>
        </p:grpSpPr>
        <p:sp>
          <p:nvSpPr>
            <p:cNvPr id="4108" name="AutoShape 12"/>
            <p:cNvSpPr>
              <a:spLocks noChangeArrowheads="1"/>
            </p:cNvSpPr>
            <p:nvPr/>
          </p:nvSpPr>
          <p:spPr bwMode="auto">
            <a:xfrm>
              <a:off x="429" y="1200"/>
              <a:ext cx="240" cy="480"/>
            </a:xfrm>
            <a:prstGeom prst="flowChartExtra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AutoShape 13"/>
            <p:cNvSpPr>
              <a:spLocks noChangeArrowheads="1"/>
            </p:cNvSpPr>
            <p:nvPr/>
          </p:nvSpPr>
          <p:spPr bwMode="auto">
            <a:xfrm rot="10800000">
              <a:off x="432" y="1680"/>
              <a:ext cx="240" cy="480"/>
            </a:xfrm>
            <a:prstGeom prst="flowChartExtract">
              <a:avLst/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14" name="Picture 4" descr="cuondayvuong">
            <a:hlinkClick r:id="" action="ppaction://noaction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/>
          <a:srcRect l="30115" t="29916" r="30115" b="28242"/>
          <a:stretch>
            <a:fillRect/>
          </a:stretch>
        </p:blipFill>
        <p:spPr bwMode="auto">
          <a:xfrm>
            <a:off x="228600" y="2133600"/>
            <a:ext cx="13716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6" descr="ampeke1chieu">
            <a:hlinkClick r:id="" action="ppaction://noaction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/>
          <a:srcRect l="37646" t="22151" r="11765" b="9627"/>
          <a:stretch>
            <a:fillRect/>
          </a:stretch>
        </p:blipFill>
        <p:spPr bwMode="auto">
          <a:xfrm>
            <a:off x="3429000" y="609600"/>
            <a:ext cx="990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7" descr="BienTro1">
            <a:hlinkClick r:id="" action="ppaction://noaction" highlightClick="1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 l="16826" t="46861" r="17400" b="17992"/>
          <a:stretch>
            <a:fillRect/>
          </a:stretch>
        </p:blipFill>
        <p:spPr bwMode="auto">
          <a:xfrm>
            <a:off x="1524000" y="617538"/>
            <a:ext cx="8382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3048000" y="1752600"/>
            <a:ext cx="609600" cy="433388"/>
            <a:chOff x="1728" y="2100"/>
            <a:chExt cx="384" cy="273"/>
          </a:xfrm>
        </p:grpSpPr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>
              <a:off x="1728" y="2306"/>
              <a:ext cx="384" cy="67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4121" name="AutoShape 25"/>
            <p:cNvSpPr>
              <a:spLocks noChangeArrowheads="1"/>
            </p:cNvSpPr>
            <p:nvPr/>
          </p:nvSpPr>
          <p:spPr bwMode="auto">
            <a:xfrm>
              <a:off x="2027" y="2100"/>
              <a:ext cx="47" cy="171"/>
            </a:xfrm>
            <a:prstGeom prst="can">
              <a:avLst>
                <a:gd name="adj" fmla="val 90957"/>
              </a:avLst>
            </a:prstGeom>
            <a:solidFill>
              <a:srgbClr val="00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1728" y="2306"/>
              <a:ext cx="384" cy="67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1779" y="2304"/>
              <a:ext cx="46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2003" y="2304"/>
              <a:ext cx="47" cy="6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AutoShape 68"/>
            <p:cNvSpPr>
              <a:spLocks noChangeArrowheads="1"/>
            </p:cNvSpPr>
            <p:nvPr/>
          </p:nvSpPr>
          <p:spPr bwMode="auto">
            <a:xfrm>
              <a:off x="1836" y="2160"/>
              <a:ext cx="48" cy="123"/>
            </a:xfrm>
            <a:prstGeom prst="can">
              <a:avLst>
                <a:gd name="adj" fmla="val 64063"/>
              </a:avLst>
            </a:pr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8" name="Rectangle 42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 rot="-2357365">
            <a:off x="3157538" y="1709738"/>
            <a:ext cx="455612" cy="74612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 rot="5400000">
            <a:off x="1769268" y="1507332"/>
            <a:ext cx="728663" cy="609600"/>
            <a:chOff x="480" y="2688"/>
            <a:chExt cx="1008" cy="914"/>
          </a:xfrm>
        </p:grpSpPr>
        <p:pic>
          <p:nvPicPr>
            <p:cNvPr id="4182" name="Picture 9" descr="HopPin2"/>
            <p:cNvPicPr>
              <a:picLocks noChangeAspect="1" noChangeArrowheads="1"/>
            </p:cNvPicPr>
            <p:nvPr/>
          </p:nvPicPr>
          <p:blipFill>
            <a:blip r:embed="rId5" cstate="print"/>
            <a:srcRect l="22945" t="30125" r="28107" b="21339"/>
            <a:stretch>
              <a:fillRect/>
            </a:stretch>
          </p:blipFill>
          <p:spPr bwMode="auto">
            <a:xfrm>
              <a:off x="480" y="2688"/>
              <a:ext cx="1008" cy="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3" name="Picture 10" descr="Pindai"/>
            <p:cNvPicPr>
              <a:picLocks noChangeAspect="1" noChangeArrowheads="1"/>
            </p:cNvPicPr>
            <p:nvPr/>
          </p:nvPicPr>
          <p:blipFill>
            <a:blip r:embed="rId6" cstate="print"/>
            <a:srcRect l="33264" t="33174" r="26569" b="48470"/>
            <a:stretch>
              <a:fillRect/>
            </a:stretch>
          </p:blipFill>
          <p:spPr bwMode="auto">
            <a:xfrm>
              <a:off x="764" y="3168"/>
              <a:ext cx="61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4" name="Picture 11" descr="Pindai"/>
            <p:cNvPicPr>
              <a:picLocks noChangeAspect="1" noChangeArrowheads="1"/>
            </p:cNvPicPr>
            <p:nvPr/>
          </p:nvPicPr>
          <p:blipFill>
            <a:blip r:embed="rId7" cstate="print"/>
            <a:srcRect l="26569" t="48470" r="33264" b="33174"/>
            <a:stretch>
              <a:fillRect/>
            </a:stretch>
          </p:blipFill>
          <p:spPr bwMode="auto">
            <a:xfrm>
              <a:off x="692" y="2842"/>
              <a:ext cx="61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87" name="Freeform 91"/>
          <p:cNvSpPr>
            <a:spLocks/>
          </p:cNvSpPr>
          <p:nvPr/>
        </p:nvSpPr>
        <p:spPr bwMode="auto">
          <a:xfrm>
            <a:off x="2235200" y="1441450"/>
            <a:ext cx="908050" cy="812800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288" y="64"/>
              </a:cxn>
              <a:cxn ang="0">
                <a:pos x="432" y="448"/>
              </a:cxn>
              <a:cxn ang="0">
                <a:pos x="624" y="448"/>
              </a:cxn>
            </a:cxnLst>
            <a:rect l="0" t="0" r="r" b="b"/>
            <a:pathLst>
              <a:path w="624" h="512">
                <a:moveTo>
                  <a:pt x="0" y="64"/>
                </a:moveTo>
                <a:cubicBezTo>
                  <a:pt x="108" y="32"/>
                  <a:pt x="216" y="0"/>
                  <a:pt x="288" y="64"/>
                </a:cubicBezTo>
                <a:cubicBezTo>
                  <a:pt x="360" y="128"/>
                  <a:pt x="376" y="384"/>
                  <a:pt x="432" y="448"/>
                </a:cubicBezTo>
                <a:cubicBezTo>
                  <a:pt x="488" y="512"/>
                  <a:pt x="592" y="448"/>
                  <a:pt x="624" y="4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89" name="Freeform 93"/>
          <p:cNvSpPr>
            <a:spLocks/>
          </p:cNvSpPr>
          <p:nvPr/>
        </p:nvSpPr>
        <p:spPr bwMode="auto">
          <a:xfrm>
            <a:off x="3517900" y="1289050"/>
            <a:ext cx="762000" cy="9779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44" y="528"/>
              </a:cxn>
              <a:cxn ang="0">
                <a:pos x="432" y="0"/>
              </a:cxn>
            </a:cxnLst>
            <a:rect l="0" t="0" r="r" b="b"/>
            <a:pathLst>
              <a:path w="432" h="616">
                <a:moveTo>
                  <a:pt x="0" y="528"/>
                </a:moveTo>
                <a:cubicBezTo>
                  <a:pt x="36" y="572"/>
                  <a:pt x="72" y="616"/>
                  <a:pt x="144" y="528"/>
                </a:cubicBezTo>
                <a:cubicBezTo>
                  <a:pt x="216" y="440"/>
                  <a:pt x="384" y="88"/>
                  <a:pt x="43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1" name="Freeform 95"/>
          <p:cNvSpPr>
            <a:spLocks/>
          </p:cNvSpPr>
          <p:nvPr/>
        </p:nvSpPr>
        <p:spPr bwMode="auto">
          <a:xfrm>
            <a:off x="2349500" y="717550"/>
            <a:ext cx="1371600" cy="850900"/>
          </a:xfrm>
          <a:custGeom>
            <a:avLst/>
            <a:gdLst/>
            <a:ahLst/>
            <a:cxnLst>
              <a:cxn ang="0">
                <a:pos x="864" y="336"/>
              </a:cxn>
              <a:cxn ang="0">
                <a:pos x="576" y="432"/>
              </a:cxn>
              <a:cxn ang="0">
                <a:pos x="0" y="0"/>
              </a:cxn>
            </a:cxnLst>
            <a:rect l="0" t="0" r="r" b="b"/>
            <a:pathLst>
              <a:path w="864" h="488">
                <a:moveTo>
                  <a:pt x="864" y="336"/>
                </a:moveTo>
                <a:cubicBezTo>
                  <a:pt x="792" y="412"/>
                  <a:pt x="720" y="488"/>
                  <a:pt x="576" y="432"/>
                </a:cubicBezTo>
                <a:cubicBezTo>
                  <a:pt x="432" y="376"/>
                  <a:pt x="216" y="188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6" name="Freeform 100"/>
          <p:cNvSpPr>
            <a:spLocks/>
          </p:cNvSpPr>
          <p:nvPr/>
        </p:nvSpPr>
        <p:spPr bwMode="auto">
          <a:xfrm>
            <a:off x="1295400" y="1473200"/>
            <a:ext cx="704850" cy="7366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144" y="80"/>
              </a:cxn>
              <a:cxn ang="0">
                <a:pos x="432" y="32"/>
              </a:cxn>
            </a:cxnLst>
            <a:rect l="0" t="0" r="r" b="b"/>
            <a:pathLst>
              <a:path w="432" h="512">
                <a:moveTo>
                  <a:pt x="0" y="512"/>
                </a:moveTo>
                <a:cubicBezTo>
                  <a:pt x="36" y="336"/>
                  <a:pt x="72" y="160"/>
                  <a:pt x="144" y="80"/>
                </a:cubicBezTo>
                <a:cubicBezTo>
                  <a:pt x="216" y="0"/>
                  <a:pt x="324" y="16"/>
                  <a:pt x="432" y="3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3200400" y="2032000"/>
            <a:ext cx="3127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800" b="1">
                <a:solidFill>
                  <a:srgbClr val="FF3300"/>
                </a:solidFill>
                <a:latin typeface="Arial" charset="0"/>
              </a:rPr>
              <a:t> K</a:t>
            </a:r>
            <a:endParaRPr lang="en-US" b="1">
              <a:solidFill>
                <a:srgbClr val="FF3300"/>
              </a:solidFill>
              <a:latin typeface="Arial" charset="0"/>
            </a:endParaRPr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 rot="180213">
            <a:off x="3800475" y="1146175"/>
            <a:ext cx="371475" cy="180975"/>
            <a:chOff x="2358" y="1668"/>
            <a:chExt cx="234" cy="114"/>
          </a:xfrm>
        </p:grpSpPr>
        <p:sp>
          <p:nvSpPr>
            <p:cNvPr id="4199" name="Line 103"/>
            <p:cNvSpPr>
              <a:spLocks noChangeShapeType="1"/>
            </p:cNvSpPr>
            <p:nvPr/>
          </p:nvSpPr>
          <p:spPr bwMode="auto">
            <a:xfrm>
              <a:off x="2358" y="1668"/>
              <a:ext cx="15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Line 104"/>
            <p:cNvSpPr>
              <a:spLocks noChangeShapeType="1"/>
            </p:cNvSpPr>
            <p:nvPr/>
          </p:nvSpPr>
          <p:spPr bwMode="auto">
            <a:xfrm>
              <a:off x="2496" y="1734"/>
              <a:ext cx="96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4" name="Freeform 98"/>
          <p:cNvSpPr>
            <a:spLocks/>
          </p:cNvSpPr>
          <p:nvPr/>
        </p:nvSpPr>
        <p:spPr bwMode="auto">
          <a:xfrm>
            <a:off x="615950" y="1149350"/>
            <a:ext cx="990600" cy="10668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96" y="240"/>
              </a:cxn>
              <a:cxn ang="0">
                <a:pos x="48" y="672"/>
              </a:cxn>
            </a:cxnLst>
            <a:rect l="0" t="0" r="r" b="b"/>
            <a:pathLst>
              <a:path w="624" h="672">
                <a:moveTo>
                  <a:pt x="624" y="0"/>
                </a:moveTo>
                <a:cubicBezTo>
                  <a:pt x="408" y="64"/>
                  <a:pt x="192" y="128"/>
                  <a:pt x="96" y="240"/>
                </a:cubicBezTo>
                <a:cubicBezTo>
                  <a:pt x="0" y="352"/>
                  <a:pt x="56" y="600"/>
                  <a:pt x="48" y="67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144"/>
          <p:cNvGrpSpPr>
            <a:grpSpLocks/>
          </p:cNvGrpSpPr>
          <p:nvPr/>
        </p:nvGrpSpPr>
        <p:grpSpPr bwMode="auto">
          <a:xfrm>
            <a:off x="4597400" y="381000"/>
            <a:ext cx="4495800" cy="3505200"/>
            <a:chOff x="2896" y="1200"/>
            <a:chExt cx="2832" cy="2208"/>
          </a:xfrm>
        </p:grpSpPr>
        <p:sp>
          <p:nvSpPr>
            <p:cNvPr id="4202" name="Rectangle 106"/>
            <p:cNvSpPr>
              <a:spLocks noChangeArrowheads="1"/>
            </p:cNvSpPr>
            <p:nvPr/>
          </p:nvSpPr>
          <p:spPr bwMode="auto">
            <a:xfrm>
              <a:off x="2896" y="1200"/>
              <a:ext cx="2832" cy="22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" name="Oval 107">
              <a:hlinkClick r:id="" action="ppaction://noaction" highlightClick="1"/>
              <a:hlinkHover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384" y="3153"/>
              <a:ext cx="528" cy="11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" name="AutoShape 108">
              <a:hlinkClick r:id="" action="ppaction://noaction" highlightClick="1"/>
              <a:hlinkHover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573" y="2742"/>
              <a:ext cx="165" cy="46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09"/>
            <p:cNvGrpSpPr>
              <a:grpSpLocks/>
            </p:cNvGrpSpPr>
            <p:nvPr/>
          </p:nvGrpSpPr>
          <p:grpSpPr bwMode="auto">
            <a:xfrm rot="-2853687">
              <a:off x="4619" y="2570"/>
              <a:ext cx="85" cy="417"/>
              <a:chOff x="429" y="1200"/>
              <a:chExt cx="243" cy="960"/>
            </a:xfrm>
          </p:grpSpPr>
          <p:sp>
            <p:nvSpPr>
              <p:cNvPr id="4206" name="AutoShape 110"/>
              <p:cNvSpPr>
                <a:spLocks noChangeArrowheads="1"/>
              </p:cNvSpPr>
              <p:nvPr/>
            </p:nvSpPr>
            <p:spPr bwMode="auto">
              <a:xfrm>
                <a:off x="429" y="1200"/>
                <a:ext cx="240" cy="480"/>
              </a:xfrm>
              <a:prstGeom prst="flowChartExtra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7" name="AutoShape 111"/>
              <p:cNvSpPr>
                <a:spLocks noChangeArrowheads="1"/>
              </p:cNvSpPr>
              <p:nvPr/>
            </p:nvSpPr>
            <p:spPr bwMode="auto">
              <a:xfrm rot="10800000">
                <a:off x="432" y="1680"/>
                <a:ext cx="240" cy="480"/>
              </a:xfrm>
              <a:prstGeom prst="flowChartExtra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208" name="Picture 6" descr="ampeke1chieu">
              <a:hlinkClick r:id="" action="ppaction://noaction" highlightClick="1"/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7646" t="22151" r="11765" b="9627"/>
            <a:stretch>
              <a:fillRect/>
            </a:stretch>
          </p:blipFill>
          <p:spPr bwMode="auto">
            <a:xfrm>
              <a:off x="5008" y="1344"/>
              <a:ext cx="624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9" name="Picture 7" descr="BienTro1">
              <a:hlinkClick r:id="" action="ppaction://noaction" highlightClick="1"/>
              <a:hlinkHover r:id="" action="ppaction://noaction" highlightClick="1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16826" t="46861" r="17400" b="17992"/>
            <a:stretch>
              <a:fillRect/>
            </a:stretch>
          </p:blipFill>
          <p:spPr bwMode="auto">
            <a:xfrm>
              <a:off x="3808" y="1349"/>
              <a:ext cx="528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14"/>
            <p:cNvGrpSpPr>
              <a:grpSpLocks/>
            </p:cNvGrpSpPr>
            <p:nvPr/>
          </p:nvGrpSpPr>
          <p:grpSpPr bwMode="auto">
            <a:xfrm>
              <a:off x="4768" y="2064"/>
              <a:ext cx="384" cy="273"/>
              <a:chOff x="1728" y="2100"/>
              <a:chExt cx="384" cy="273"/>
            </a:xfrm>
          </p:grpSpPr>
          <p:sp>
            <p:nvSpPr>
              <p:cNvPr id="4211" name="Rectangle 115"/>
              <p:cNvSpPr>
                <a:spLocks noChangeArrowheads="1"/>
              </p:cNvSpPr>
              <p:nvPr/>
            </p:nvSpPr>
            <p:spPr bwMode="auto">
              <a:xfrm>
                <a:off x="1728" y="2306"/>
                <a:ext cx="384" cy="67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r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4212" name="AutoShape 116"/>
              <p:cNvSpPr>
                <a:spLocks noChangeArrowheads="1"/>
              </p:cNvSpPr>
              <p:nvPr/>
            </p:nvSpPr>
            <p:spPr bwMode="auto">
              <a:xfrm>
                <a:off x="2027" y="2100"/>
                <a:ext cx="47" cy="171"/>
              </a:xfrm>
              <a:prstGeom prst="can">
                <a:avLst>
                  <a:gd name="adj" fmla="val 90957"/>
                </a:avLst>
              </a:prstGeom>
              <a:solidFill>
                <a:srgbClr val="0033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Rectangle 117"/>
              <p:cNvSpPr>
                <a:spLocks noChangeArrowheads="1"/>
              </p:cNvSpPr>
              <p:nvPr/>
            </p:nvSpPr>
            <p:spPr bwMode="auto">
              <a:xfrm>
                <a:off x="1728" y="2306"/>
                <a:ext cx="384" cy="67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" name="Oval 118"/>
              <p:cNvSpPr>
                <a:spLocks noChangeArrowheads="1"/>
              </p:cNvSpPr>
              <p:nvPr/>
            </p:nvSpPr>
            <p:spPr bwMode="auto">
              <a:xfrm>
                <a:off x="1779" y="2304"/>
                <a:ext cx="46" cy="6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4215" name="Oval 119"/>
              <p:cNvSpPr>
                <a:spLocks noChangeArrowheads="1"/>
              </p:cNvSpPr>
              <p:nvPr/>
            </p:nvSpPr>
            <p:spPr bwMode="auto">
              <a:xfrm>
                <a:off x="2003" y="2304"/>
                <a:ext cx="47" cy="67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" name="AutoShape 120"/>
              <p:cNvSpPr>
                <a:spLocks noChangeArrowheads="1"/>
              </p:cNvSpPr>
              <p:nvPr/>
            </p:nvSpPr>
            <p:spPr bwMode="auto">
              <a:xfrm>
                <a:off x="1836" y="2160"/>
                <a:ext cx="48" cy="123"/>
              </a:xfrm>
              <a:prstGeom prst="can">
                <a:avLst>
                  <a:gd name="adj" fmla="val 64063"/>
                </a:avLst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17" name="Rectangle 121">
              <a:hlinkClick r:id="" action="ppaction://noaction" highlightClick="1"/>
              <a:hlinkHover r:id="" action="ppaction://noaction" highlightClick="1"/>
            </p:cNvPr>
            <p:cNvSpPr>
              <a:spLocks noChangeArrowheads="1"/>
            </p:cNvSpPr>
            <p:nvPr/>
          </p:nvSpPr>
          <p:spPr bwMode="auto">
            <a:xfrm rot="-2357365">
              <a:off x="4837" y="2037"/>
              <a:ext cx="287" cy="4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 rot="5400000">
              <a:off x="3962" y="1910"/>
              <a:ext cx="459" cy="384"/>
              <a:chOff x="480" y="2688"/>
              <a:chExt cx="1008" cy="914"/>
            </a:xfrm>
          </p:grpSpPr>
          <p:pic>
            <p:nvPicPr>
              <p:cNvPr id="4219" name="Picture 9" descr="HopPin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2945" t="30125" r="28107" b="21339"/>
              <a:stretch>
                <a:fillRect/>
              </a:stretch>
            </p:blipFill>
            <p:spPr bwMode="auto">
              <a:xfrm>
                <a:off x="480" y="2688"/>
                <a:ext cx="1008" cy="9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20" name="Picture 10" descr="Pindai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33264" t="33174" r="26569" b="48470"/>
              <a:stretch>
                <a:fillRect/>
              </a:stretch>
            </p:blipFill>
            <p:spPr bwMode="auto">
              <a:xfrm>
                <a:off x="764" y="3168"/>
                <a:ext cx="616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21" name="Picture 11" descr="Pindai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6569" t="48470" r="33264" b="33174"/>
              <a:stretch>
                <a:fillRect/>
              </a:stretch>
            </p:blipFill>
            <p:spPr bwMode="auto">
              <a:xfrm>
                <a:off x="692" y="2842"/>
                <a:ext cx="616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222" name="Freeform 126"/>
            <p:cNvSpPr>
              <a:spLocks/>
            </p:cNvSpPr>
            <p:nvPr/>
          </p:nvSpPr>
          <p:spPr bwMode="auto">
            <a:xfrm>
              <a:off x="4256" y="1868"/>
              <a:ext cx="572" cy="51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88" y="64"/>
                </a:cxn>
                <a:cxn ang="0">
                  <a:pos x="432" y="448"/>
                </a:cxn>
                <a:cxn ang="0">
                  <a:pos x="624" y="448"/>
                </a:cxn>
              </a:cxnLst>
              <a:rect l="0" t="0" r="r" b="b"/>
              <a:pathLst>
                <a:path w="624" h="512">
                  <a:moveTo>
                    <a:pt x="0" y="64"/>
                  </a:moveTo>
                  <a:cubicBezTo>
                    <a:pt x="108" y="32"/>
                    <a:pt x="216" y="0"/>
                    <a:pt x="288" y="64"/>
                  </a:cubicBezTo>
                  <a:cubicBezTo>
                    <a:pt x="360" y="128"/>
                    <a:pt x="376" y="384"/>
                    <a:pt x="432" y="448"/>
                  </a:cubicBezTo>
                  <a:cubicBezTo>
                    <a:pt x="488" y="512"/>
                    <a:pt x="592" y="448"/>
                    <a:pt x="624" y="44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Freeform 128"/>
            <p:cNvSpPr>
              <a:spLocks/>
            </p:cNvSpPr>
            <p:nvPr/>
          </p:nvSpPr>
          <p:spPr bwMode="auto">
            <a:xfrm>
              <a:off x="5064" y="1772"/>
              <a:ext cx="480" cy="61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144" y="528"/>
                </a:cxn>
                <a:cxn ang="0">
                  <a:pos x="432" y="0"/>
                </a:cxn>
              </a:cxnLst>
              <a:rect l="0" t="0" r="r" b="b"/>
              <a:pathLst>
                <a:path w="432" h="616">
                  <a:moveTo>
                    <a:pt x="0" y="528"/>
                  </a:moveTo>
                  <a:cubicBezTo>
                    <a:pt x="36" y="572"/>
                    <a:pt x="72" y="616"/>
                    <a:pt x="144" y="528"/>
                  </a:cubicBezTo>
                  <a:cubicBezTo>
                    <a:pt x="216" y="440"/>
                    <a:pt x="384" y="88"/>
                    <a:pt x="432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Freeform 130"/>
            <p:cNvSpPr>
              <a:spLocks/>
            </p:cNvSpPr>
            <p:nvPr/>
          </p:nvSpPr>
          <p:spPr bwMode="auto">
            <a:xfrm>
              <a:off x="4328" y="1412"/>
              <a:ext cx="864" cy="536"/>
            </a:xfrm>
            <a:custGeom>
              <a:avLst/>
              <a:gdLst/>
              <a:ahLst/>
              <a:cxnLst>
                <a:cxn ang="0">
                  <a:pos x="864" y="336"/>
                </a:cxn>
                <a:cxn ang="0">
                  <a:pos x="576" y="432"/>
                </a:cxn>
                <a:cxn ang="0">
                  <a:pos x="0" y="0"/>
                </a:cxn>
              </a:cxnLst>
              <a:rect l="0" t="0" r="r" b="b"/>
              <a:pathLst>
                <a:path w="864" h="488">
                  <a:moveTo>
                    <a:pt x="864" y="336"/>
                  </a:moveTo>
                  <a:cubicBezTo>
                    <a:pt x="792" y="412"/>
                    <a:pt x="720" y="488"/>
                    <a:pt x="576" y="432"/>
                  </a:cubicBezTo>
                  <a:cubicBezTo>
                    <a:pt x="432" y="376"/>
                    <a:pt x="216" y="188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Text Box 133"/>
            <p:cNvSpPr txBox="1">
              <a:spLocks noChangeArrowheads="1"/>
            </p:cNvSpPr>
            <p:nvPr/>
          </p:nvSpPr>
          <p:spPr bwMode="auto">
            <a:xfrm>
              <a:off x="4864" y="2240"/>
              <a:ext cx="19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 b="1">
                  <a:solidFill>
                    <a:srgbClr val="FF3300"/>
                  </a:solidFill>
                  <a:latin typeface="Arial" charset="0"/>
                </a:rPr>
                <a:t> K</a:t>
              </a:r>
              <a:endParaRPr lang="en-US" b="1">
                <a:solidFill>
                  <a:srgbClr val="FF3300"/>
                </a:solidFill>
                <a:latin typeface="Arial" charset="0"/>
              </a:endParaRPr>
            </a:p>
          </p:txBody>
        </p:sp>
        <p:grpSp>
          <p:nvGrpSpPr>
            <p:cNvPr id="10" name="Group 134"/>
            <p:cNvGrpSpPr>
              <a:grpSpLocks/>
            </p:cNvGrpSpPr>
            <p:nvPr/>
          </p:nvGrpSpPr>
          <p:grpSpPr bwMode="auto">
            <a:xfrm rot="180213">
              <a:off x="5242" y="1682"/>
              <a:ext cx="234" cy="114"/>
              <a:chOff x="2358" y="1668"/>
              <a:chExt cx="234" cy="114"/>
            </a:xfrm>
          </p:grpSpPr>
          <p:sp>
            <p:nvSpPr>
              <p:cNvPr id="4231" name="Line 135"/>
              <p:cNvSpPr>
                <a:spLocks noChangeShapeType="1"/>
              </p:cNvSpPr>
              <p:nvPr/>
            </p:nvSpPr>
            <p:spPr bwMode="auto">
              <a:xfrm>
                <a:off x="2358" y="1668"/>
                <a:ext cx="150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" name="Line 136"/>
              <p:cNvSpPr>
                <a:spLocks noChangeShapeType="1"/>
              </p:cNvSpPr>
              <p:nvPr/>
            </p:nvSpPr>
            <p:spPr bwMode="auto">
              <a:xfrm>
                <a:off x="2496" y="173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233" name="Picture 72" descr="cuondayvuong2007"/>
            <p:cNvPicPr>
              <a:picLocks noChangeAspect="1" noChangeArrowheads="1"/>
            </p:cNvPicPr>
            <p:nvPr/>
          </p:nvPicPr>
          <p:blipFill>
            <a:blip r:embed="rId8">
              <a:lum bright="20000"/>
            </a:blip>
            <a:srcRect l="29501" t="28816" r="31590" b="30089"/>
            <a:stretch>
              <a:fillRect/>
            </a:stretch>
          </p:blipFill>
          <p:spPr bwMode="auto">
            <a:xfrm>
              <a:off x="2936" y="2305"/>
              <a:ext cx="989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34" name="Freeform 138"/>
            <p:cNvSpPr>
              <a:spLocks/>
            </p:cNvSpPr>
            <p:nvPr/>
          </p:nvSpPr>
          <p:spPr bwMode="auto">
            <a:xfrm>
              <a:off x="3236" y="1684"/>
              <a:ext cx="624" cy="672"/>
            </a:xfrm>
            <a:custGeom>
              <a:avLst/>
              <a:gdLst/>
              <a:ahLst/>
              <a:cxnLst>
                <a:cxn ang="0">
                  <a:pos x="624" y="0"/>
                </a:cxn>
                <a:cxn ang="0">
                  <a:pos x="96" y="240"/>
                </a:cxn>
                <a:cxn ang="0">
                  <a:pos x="48" y="672"/>
                </a:cxn>
              </a:cxnLst>
              <a:rect l="0" t="0" r="r" b="b"/>
              <a:pathLst>
                <a:path w="624" h="672">
                  <a:moveTo>
                    <a:pt x="624" y="0"/>
                  </a:moveTo>
                  <a:cubicBezTo>
                    <a:pt x="408" y="64"/>
                    <a:pt x="192" y="128"/>
                    <a:pt x="96" y="240"/>
                  </a:cubicBezTo>
                  <a:cubicBezTo>
                    <a:pt x="0" y="352"/>
                    <a:pt x="56" y="600"/>
                    <a:pt x="48" y="67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Freeform 139"/>
            <p:cNvSpPr>
              <a:spLocks/>
            </p:cNvSpPr>
            <p:nvPr/>
          </p:nvSpPr>
          <p:spPr bwMode="auto">
            <a:xfrm>
              <a:off x="3664" y="1888"/>
              <a:ext cx="444" cy="464"/>
            </a:xfrm>
            <a:custGeom>
              <a:avLst/>
              <a:gdLst/>
              <a:ahLst/>
              <a:cxnLst>
                <a:cxn ang="0">
                  <a:pos x="0" y="512"/>
                </a:cxn>
                <a:cxn ang="0">
                  <a:pos x="144" y="80"/>
                </a:cxn>
                <a:cxn ang="0">
                  <a:pos x="432" y="32"/>
                </a:cxn>
              </a:cxnLst>
              <a:rect l="0" t="0" r="r" b="b"/>
              <a:pathLst>
                <a:path w="432" h="512">
                  <a:moveTo>
                    <a:pt x="0" y="512"/>
                  </a:moveTo>
                  <a:cubicBezTo>
                    <a:pt x="36" y="336"/>
                    <a:pt x="72" y="160"/>
                    <a:pt x="144" y="80"/>
                  </a:cubicBezTo>
                  <a:cubicBezTo>
                    <a:pt x="216" y="0"/>
                    <a:pt x="324" y="16"/>
                    <a:pt x="432" y="3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41" name="AutoShape 145"/>
          <p:cNvSpPr>
            <a:spLocks noChangeArrowheads="1"/>
          </p:cNvSpPr>
          <p:nvPr/>
        </p:nvSpPr>
        <p:spPr bwMode="auto">
          <a:xfrm>
            <a:off x="304800" y="3987800"/>
            <a:ext cx="39624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Ống dây không có lõi thép (sắt non)</a:t>
            </a:r>
          </a:p>
        </p:txBody>
      </p:sp>
      <p:sp>
        <p:nvSpPr>
          <p:cNvPr id="4242" name="AutoShape 146"/>
          <p:cNvSpPr>
            <a:spLocks noChangeArrowheads="1"/>
          </p:cNvSpPr>
          <p:nvPr/>
        </p:nvSpPr>
        <p:spPr bwMode="auto">
          <a:xfrm>
            <a:off x="4953000" y="3975100"/>
            <a:ext cx="38100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/>
              <a:t>Ống dây có lõi thép (sắt non)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6" name="Rectangle 180"/>
          <p:cNvSpPr>
            <a:spLocks noChangeArrowheads="1"/>
          </p:cNvSpPr>
          <p:nvPr/>
        </p:nvSpPr>
        <p:spPr bwMode="auto">
          <a:xfrm>
            <a:off x="4724400" y="304800"/>
            <a:ext cx="4343400" cy="3810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 rot="5400000">
            <a:off x="4979194" y="3074194"/>
            <a:ext cx="730250" cy="700088"/>
            <a:chOff x="480" y="2688"/>
            <a:chExt cx="1008" cy="914"/>
          </a:xfrm>
        </p:grpSpPr>
        <p:pic>
          <p:nvPicPr>
            <p:cNvPr id="9402" name="Picture 6" descr="HopPin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5" t="30125" r="28107" b="21339"/>
            <a:stretch>
              <a:fillRect/>
            </a:stretch>
          </p:blipFill>
          <p:spPr bwMode="auto">
            <a:xfrm>
              <a:off x="480" y="2688"/>
              <a:ext cx="1008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03" name="Picture 7" descr="Pinda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4" t="33174" r="26569" b="48470"/>
            <a:stretch>
              <a:fillRect/>
            </a:stretch>
          </p:blipFill>
          <p:spPr bwMode="auto">
            <a:xfrm>
              <a:off x="764" y="3168"/>
              <a:ext cx="61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04" name="Picture 8" descr="Pind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69" t="48470" r="33264" b="33174"/>
            <a:stretch>
              <a:fillRect/>
            </a:stretch>
          </p:blipFill>
          <p:spPr bwMode="auto">
            <a:xfrm>
              <a:off x="692" y="2842"/>
              <a:ext cx="61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10" name="Rectangle 94"/>
          <p:cNvSpPr>
            <a:spLocks noChangeArrowheads="1"/>
          </p:cNvSpPr>
          <p:nvPr/>
        </p:nvSpPr>
        <p:spPr bwMode="auto">
          <a:xfrm>
            <a:off x="228600" y="304800"/>
            <a:ext cx="4343400" cy="3810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 rot="5400000">
            <a:off x="483394" y="3074194"/>
            <a:ext cx="730250" cy="700088"/>
            <a:chOff x="480" y="2688"/>
            <a:chExt cx="1008" cy="914"/>
          </a:xfrm>
        </p:grpSpPr>
        <p:pic>
          <p:nvPicPr>
            <p:cNvPr id="9316" name="Picture 6" descr="HopPin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5" t="30125" r="28107" b="21339"/>
            <a:stretch>
              <a:fillRect/>
            </a:stretch>
          </p:blipFill>
          <p:spPr bwMode="auto">
            <a:xfrm>
              <a:off x="480" y="2688"/>
              <a:ext cx="1008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7" name="Picture 7" descr="Pinda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4" t="33174" r="26569" b="48470"/>
            <a:stretch>
              <a:fillRect/>
            </a:stretch>
          </p:blipFill>
          <p:spPr bwMode="auto">
            <a:xfrm>
              <a:off x="764" y="3168"/>
              <a:ext cx="61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8" name="Picture 8" descr="Pind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69" t="48470" r="33264" b="33174"/>
            <a:stretch>
              <a:fillRect/>
            </a:stretch>
          </p:blipFill>
          <p:spPr bwMode="auto">
            <a:xfrm>
              <a:off x="692" y="2842"/>
              <a:ext cx="61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95"/>
          <p:cNvGrpSpPr>
            <a:grpSpLocks/>
          </p:cNvGrpSpPr>
          <p:nvPr/>
        </p:nvGrpSpPr>
        <p:grpSpPr bwMode="auto">
          <a:xfrm>
            <a:off x="987425" y="3111500"/>
            <a:ext cx="1192213" cy="487363"/>
            <a:chOff x="511" y="2968"/>
            <a:chExt cx="803" cy="307"/>
          </a:xfrm>
        </p:grpSpPr>
        <p:sp>
          <p:nvSpPr>
            <p:cNvPr id="2" name="Line 4"/>
            <p:cNvSpPr>
              <a:spLocks noChangeShapeType="1"/>
            </p:cNvSpPr>
            <p:nvPr/>
          </p:nvSpPr>
          <p:spPr bwMode="auto">
            <a:xfrm flipV="1">
              <a:off x="830" y="2968"/>
              <a:ext cx="0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Line 90"/>
            <p:cNvSpPr>
              <a:spLocks noChangeShapeType="1"/>
            </p:cNvSpPr>
            <p:nvPr/>
          </p:nvSpPr>
          <p:spPr bwMode="auto">
            <a:xfrm>
              <a:off x="511" y="2980"/>
              <a:ext cx="3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91"/>
            <p:cNvSpPr>
              <a:spLocks noChangeShapeType="1"/>
            </p:cNvSpPr>
            <p:nvPr/>
          </p:nvSpPr>
          <p:spPr bwMode="auto">
            <a:xfrm flipH="1">
              <a:off x="843" y="3264"/>
              <a:ext cx="4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319" name="Picture 9" descr="bientrotayqu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14853" r="16348" b="13181"/>
          <a:stretch>
            <a:fillRect/>
          </a:stretch>
        </p:blipFill>
        <p:spPr bwMode="auto">
          <a:xfrm>
            <a:off x="1720850" y="2620963"/>
            <a:ext cx="10906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" name="Picture 10" descr="ampeke1chie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6" t="22151" r="11765" b="9627"/>
          <a:stretch>
            <a:fillRect/>
          </a:stretch>
        </p:blipFill>
        <p:spPr bwMode="auto">
          <a:xfrm>
            <a:off x="3717925" y="2209800"/>
            <a:ext cx="81438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" name="Picture 11" descr="namchamdi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6" t="21548" r="28584" b="21548"/>
          <a:stretch>
            <a:fillRect/>
          </a:stretch>
        </p:blipFill>
        <p:spPr bwMode="auto">
          <a:xfrm>
            <a:off x="2049463" y="457200"/>
            <a:ext cx="933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2" name="Rectangle 12"/>
          <p:cNvSpPr>
            <a:spLocks noChangeArrowheads="1"/>
          </p:cNvSpPr>
          <p:nvPr/>
        </p:nvSpPr>
        <p:spPr bwMode="auto">
          <a:xfrm>
            <a:off x="1122363" y="2286000"/>
            <a:ext cx="1878012" cy="146050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9323" name="Rectangle 13"/>
          <p:cNvSpPr>
            <a:spLocks noChangeArrowheads="1"/>
          </p:cNvSpPr>
          <p:nvPr/>
        </p:nvSpPr>
        <p:spPr bwMode="auto">
          <a:xfrm>
            <a:off x="1633538" y="381000"/>
            <a:ext cx="53975" cy="1874838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9324" name="Rectangle 14"/>
          <p:cNvSpPr>
            <a:spLocks noChangeArrowheads="1"/>
          </p:cNvSpPr>
          <p:nvPr/>
        </p:nvSpPr>
        <p:spPr bwMode="auto">
          <a:xfrm>
            <a:off x="1676400" y="477838"/>
            <a:ext cx="1309688" cy="492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9325" name="Rectangle 15"/>
          <p:cNvSpPr>
            <a:spLocks noChangeArrowheads="1"/>
          </p:cNvSpPr>
          <p:nvPr/>
        </p:nvSpPr>
        <p:spPr bwMode="auto">
          <a:xfrm>
            <a:off x="1568450" y="441325"/>
            <a:ext cx="173038" cy="984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2119313" y="1676400"/>
            <a:ext cx="744537" cy="271463"/>
            <a:chOff x="4176" y="2160"/>
            <a:chExt cx="502" cy="171"/>
          </a:xfrm>
        </p:grpSpPr>
        <p:grpSp>
          <p:nvGrpSpPr>
            <p:cNvPr id="18" name="Group 29"/>
            <p:cNvGrpSpPr>
              <a:grpSpLocks/>
            </p:cNvGrpSpPr>
            <p:nvPr/>
          </p:nvGrpSpPr>
          <p:grpSpPr bwMode="auto">
            <a:xfrm rot="10602233">
              <a:off x="4368" y="2160"/>
              <a:ext cx="118" cy="123"/>
              <a:chOff x="3744" y="1392"/>
              <a:chExt cx="192" cy="192"/>
            </a:xfrm>
          </p:grpSpPr>
          <p:sp>
            <p:nvSpPr>
              <p:cNvPr id="9328" name="Line 30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" name="Oval 31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4560" y="2160"/>
              <a:ext cx="118" cy="122"/>
              <a:chOff x="3744" y="1392"/>
              <a:chExt cx="192" cy="192"/>
            </a:xfrm>
          </p:grpSpPr>
          <p:sp>
            <p:nvSpPr>
              <p:cNvPr id="9331" name="Line 33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" name="Oval 34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 rot="5400000">
              <a:off x="4222" y="2162"/>
              <a:ext cx="122" cy="118"/>
              <a:chOff x="3744" y="1392"/>
              <a:chExt cx="192" cy="192"/>
            </a:xfrm>
          </p:grpSpPr>
          <p:sp>
            <p:nvSpPr>
              <p:cNvPr id="9334" name="Line 36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5" name="Oval 37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1" name="Group 38"/>
            <p:cNvGrpSpPr>
              <a:grpSpLocks/>
            </p:cNvGrpSpPr>
            <p:nvPr/>
          </p:nvGrpSpPr>
          <p:grpSpPr bwMode="auto">
            <a:xfrm>
              <a:off x="4320" y="2208"/>
              <a:ext cx="118" cy="123"/>
              <a:chOff x="3744" y="1392"/>
              <a:chExt cx="192" cy="192"/>
            </a:xfrm>
          </p:grpSpPr>
          <p:sp>
            <p:nvSpPr>
              <p:cNvPr id="9337" name="Line 39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8" name="Oval 40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2" name="Group 41"/>
            <p:cNvGrpSpPr>
              <a:grpSpLocks/>
            </p:cNvGrpSpPr>
            <p:nvPr/>
          </p:nvGrpSpPr>
          <p:grpSpPr bwMode="auto">
            <a:xfrm>
              <a:off x="4176" y="2160"/>
              <a:ext cx="118" cy="122"/>
              <a:chOff x="3744" y="1392"/>
              <a:chExt cx="192" cy="192"/>
            </a:xfrm>
          </p:grpSpPr>
          <p:sp>
            <p:nvSpPr>
              <p:cNvPr id="9340" name="Line 42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1" name="Oval 43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3" name="Group 44"/>
            <p:cNvGrpSpPr>
              <a:grpSpLocks/>
            </p:cNvGrpSpPr>
            <p:nvPr/>
          </p:nvGrpSpPr>
          <p:grpSpPr bwMode="auto">
            <a:xfrm rot="-4932475">
              <a:off x="4317" y="2211"/>
              <a:ext cx="123" cy="118"/>
              <a:chOff x="3744" y="1392"/>
              <a:chExt cx="192" cy="192"/>
            </a:xfrm>
          </p:grpSpPr>
          <p:sp>
            <p:nvSpPr>
              <p:cNvPr id="9343" name="Line 45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4" name="Oval 46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4" name="Group 47"/>
            <p:cNvGrpSpPr>
              <a:grpSpLocks/>
            </p:cNvGrpSpPr>
            <p:nvPr/>
          </p:nvGrpSpPr>
          <p:grpSpPr bwMode="auto">
            <a:xfrm rot="10602233">
              <a:off x="4176" y="2208"/>
              <a:ext cx="118" cy="123"/>
              <a:chOff x="3744" y="1392"/>
              <a:chExt cx="192" cy="192"/>
            </a:xfrm>
          </p:grpSpPr>
          <p:sp>
            <p:nvSpPr>
              <p:cNvPr id="9346" name="Line 48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" name="Oval 49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5" name="Group 50"/>
            <p:cNvGrpSpPr>
              <a:grpSpLocks/>
            </p:cNvGrpSpPr>
            <p:nvPr/>
          </p:nvGrpSpPr>
          <p:grpSpPr bwMode="auto">
            <a:xfrm rot="10550329">
              <a:off x="4224" y="2160"/>
              <a:ext cx="118" cy="122"/>
              <a:chOff x="3744" y="1392"/>
              <a:chExt cx="192" cy="192"/>
            </a:xfrm>
          </p:grpSpPr>
          <p:sp>
            <p:nvSpPr>
              <p:cNvPr id="9349" name="Line 51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" name="Oval 52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6" name="Group 53"/>
            <p:cNvGrpSpPr>
              <a:grpSpLocks/>
            </p:cNvGrpSpPr>
            <p:nvPr/>
          </p:nvGrpSpPr>
          <p:grpSpPr bwMode="auto">
            <a:xfrm rot="5400000">
              <a:off x="4366" y="2162"/>
              <a:ext cx="122" cy="118"/>
              <a:chOff x="3744" y="1392"/>
              <a:chExt cx="192" cy="192"/>
            </a:xfrm>
          </p:grpSpPr>
          <p:sp>
            <p:nvSpPr>
              <p:cNvPr id="9352" name="Line 54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" name="Oval 55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7" name="Group 56"/>
            <p:cNvGrpSpPr>
              <a:grpSpLocks/>
            </p:cNvGrpSpPr>
            <p:nvPr/>
          </p:nvGrpSpPr>
          <p:grpSpPr bwMode="auto">
            <a:xfrm rot="2700000">
              <a:off x="4461" y="2163"/>
              <a:ext cx="123" cy="117"/>
              <a:chOff x="3744" y="1392"/>
              <a:chExt cx="192" cy="192"/>
            </a:xfrm>
          </p:grpSpPr>
          <p:sp>
            <p:nvSpPr>
              <p:cNvPr id="9355" name="Line 57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" name="Oval 58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 rot="-4932475">
              <a:off x="4557" y="2163"/>
              <a:ext cx="123" cy="117"/>
              <a:chOff x="3744" y="1392"/>
              <a:chExt cx="192" cy="192"/>
            </a:xfrm>
          </p:grpSpPr>
          <p:sp>
            <p:nvSpPr>
              <p:cNvPr id="9358" name="Line 60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" name="Oval 61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9" name="Group 62"/>
            <p:cNvGrpSpPr>
              <a:grpSpLocks/>
            </p:cNvGrpSpPr>
            <p:nvPr/>
          </p:nvGrpSpPr>
          <p:grpSpPr bwMode="auto">
            <a:xfrm>
              <a:off x="4272" y="2208"/>
              <a:ext cx="118" cy="123"/>
              <a:chOff x="3744" y="1392"/>
              <a:chExt cx="192" cy="192"/>
            </a:xfrm>
          </p:grpSpPr>
          <p:sp>
            <p:nvSpPr>
              <p:cNvPr id="9361" name="Line 63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" name="Oval 64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30" name="Group 65"/>
            <p:cNvGrpSpPr>
              <a:grpSpLocks/>
            </p:cNvGrpSpPr>
            <p:nvPr/>
          </p:nvGrpSpPr>
          <p:grpSpPr bwMode="auto">
            <a:xfrm rot="-4932475">
              <a:off x="4317" y="2211"/>
              <a:ext cx="123" cy="117"/>
              <a:chOff x="3744" y="1392"/>
              <a:chExt cx="192" cy="192"/>
            </a:xfrm>
          </p:grpSpPr>
          <p:sp>
            <p:nvSpPr>
              <p:cNvPr id="9364" name="Line 66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" name="Oval 67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</p:grpSp>
      <p:sp>
        <p:nvSpPr>
          <p:cNvPr id="9366" name="AutoShape 74"/>
          <p:cNvSpPr>
            <a:spLocks noChangeArrowheads="1"/>
          </p:cNvSpPr>
          <p:nvPr/>
        </p:nvSpPr>
        <p:spPr bwMode="auto">
          <a:xfrm>
            <a:off x="3187700" y="3505200"/>
            <a:ext cx="142875" cy="152400"/>
          </a:xfrm>
          <a:prstGeom prst="flowChartConnector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9367" name="AutoShape 75"/>
          <p:cNvSpPr>
            <a:spLocks noChangeArrowheads="1"/>
          </p:cNvSpPr>
          <p:nvPr/>
        </p:nvSpPr>
        <p:spPr bwMode="auto">
          <a:xfrm>
            <a:off x="3757613" y="3505200"/>
            <a:ext cx="142875" cy="152400"/>
          </a:xfrm>
          <a:prstGeom prst="flowChartConnector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grpSp>
        <p:nvGrpSpPr>
          <p:cNvPr id="31" name="Group 76"/>
          <p:cNvGrpSpPr>
            <a:grpSpLocks/>
          </p:cNvGrpSpPr>
          <p:nvPr/>
        </p:nvGrpSpPr>
        <p:grpSpPr bwMode="auto">
          <a:xfrm flipV="1">
            <a:off x="2897188" y="3517900"/>
            <a:ext cx="925512" cy="76200"/>
            <a:chOff x="2897188" y="5041900"/>
            <a:chExt cx="925512" cy="76200"/>
          </a:xfrm>
        </p:grpSpPr>
        <p:sp>
          <p:nvSpPr>
            <p:cNvPr id="9369" name="Line 77"/>
            <p:cNvSpPr>
              <a:spLocks noChangeShapeType="1"/>
            </p:cNvSpPr>
            <p:nvPr/>
          </p:nvSpPr>
          <p:spPr bwMode="auto">
            <a:xfrm>
              <a:off x="4320" y="3264"/>
              <a:ext cx="38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Line 78"/>
            <p:cNvSpPr>
              <a:spLocks noChangeShapeType="1"/>
            </p:cNvSpPr>
            <p:nvPr/>
          </p:nvSpPr>
          <p:spPr bwMode="auto">
            <a:xfrm>
              <a:off x="4128" y="3264"/>
              <a:ext cx="192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90" name="Line 86"/>
          <p:cNvSpPr>
            <a:spLocks noChangeShapeType="1"/>
          </p:cNvSpPr>
          <p:nvPr/>
        </p:nvSpPr>
        <p:spPr bwMode="auto">
          <a:xfrm>
            <a:off x="2405063" y="3581400"/>
            <a:ext cx="8286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04" name="Group 156"/>
          <p:cNvGrpSpPr>
            <a:grpSpLocks/>
          </p:cNvGrpSpPr>
          <p:nvPr/>
        </p:nvGrpSpPr>
        <p:grpSpPr bwMode="auto">
          <a:xfrm>
            <a:off x="985838" y="3111500"/>
            <a:ext cx="1192212" cy="487363"/>
            <a:chOff x="511" y="2968"/>
            <a:chExt cx="803" cy="307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830" y="2968"/>
              <a:ext cx="0" cy="3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90"/>
            <p:cNvSpPr>
              <a:spLocks noChangeShapeType="1"/>
            </p:cNvSpPr>
            <p:nvPr/>
          </p:nvSpPr>
          <p:spPr bwMode="auto">
            <a:xfrm>
              <a:off x="511" y="2980"/>
              <a:ext cx="32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1"/>
            <p:cNvSpPr>
              <a:spLocks noChangeShapeType="1"/>
            </p:cNvSpPr>
            <p:nvPr/>
          </p:nvSpPr>
          <p:spPr bwMode="auto">
            <a:xfrm flipH="1">
              <a:off x="843" y="3264"/>
              <a:ext cx="4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05" name="Group 96"/>
          <p:cNvGrpSpPr>
            <a:grpSpLocks/>
          </p:cNvGrpSpPr>
          <p:nvPr/>
        </p:nvGrpSpPr>
        <p:grpSpPr bwMode="auto">
          <a:xfrm>
            <a:off x="4189413" y="2590800"/>
            <a:ext cx="1587" cy="533400"/>
            <a:chOff x="4189413" y="4114800"/>
            <a:chExt cx="1587" cy="533400"/>
          </a:xfrm>
        </p:grpSpPr>
        <p:sp>
          <p:nvSpPr>
            <p:cNvPr id="9377" name="Line 97"/>
            <p:cNvSpPr>
              <a:spLocks noChangeShapeType="1"/>
            </p:cNvSpPr>
            <p:nvPr/>
          </p:nvSpPr>
          <p:spPr bwMode="auto">
            <a:xfrm flipV="1">
              <a:off x="5280" y="2640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Line 98"/>
            <p:cNvSpPr>
              <a:spLocks noChangeShapeType="1"/>
            </p:cNvSpPr>
            <p:nvPr/>
          </p:nvSpPr>
          <p:spPr bwMode="auto">
            <a:xfrm>
              <a:off x="5280" y="2832"/>
              <a:ext cx="0" cy="14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2438400" y="3581400"/>
            <a:ext cx="828675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1" name="Freeform 165"/>
          <p:cNvSpPr>
            <a:spLocks/>
          </p:cNvSpPr>
          <p:nvPr/>
        </p:nvSpPr>
        <p:spPr bwMode="auto">
          <a:xfrm>
            <a:off x="3889375" y="2971800"/>
            <a:ext cx="528638" cy="685800"/>
          </a:xfrm>
          <a:custGeom>
            <a:avLst/>
            <a:gdLst>
              <a:gd name="T0" fmla="*/ 0 w 384"/>
              <a:gd name="T1" fmla="*/ 336 h 392"/>
              <a:gd name="T2" fmla="*/ 240 w 384"/>
              <a:gd name="T3" fmla="*/ 336 h 392"/>
              <a:gd name="T4" fmla="*/ 384 w 384"/>
              <a:gd name="T5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392">
                <a:moveTo>
                  <a:pt x="0" y="336"/>
                </a:moveTo>
                <a:cubicBezTo>
                  <a:pt x="88" y="364"/>
                  <a:pt x="176" y="392"/>
                  <a:pt x="240" y="336"/>
                </a:cubicBezTo>
                <a:cubicBezTo>
                  <a:pt x="304" y="280"/>
                  <a:pt x="360" y="56"/>
                  <a:pt x="384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2" name="Freeform 166"/>
          <p:cNvSpPr>
            <a:spLocks/>
          </p:cNvSpPr>
          <p:nvPr/>
        </p:nvSpPr>
        <p:spPr bwMode="auto">
          <a:xfrm>
            <a:off x="3889375" y="2965450"/>
            <a:ext cx="528638" cy="685800"/>
          </a:xfrm>
          <a:custGeom>
            <a:avLst/>
            <a:gdLst>
              <a:gd name="T0" fmla="*/ 0 w 384"/>
              <a:gd name="T1" fmla="*/ 336 h 392"/>
              <a:gd name="T2" fmla="*/ 240 w 384"/>
              <a:gd name="T3" fmla="*/ 336 h 392"/>
              <a:gd name="T4" fmla="*/ 384 w 384"/>
              <a:gd name="T5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392">
                <a:moveTo>
                  <a:pt x="0" y="336"/>
                </a:moveTo>
                <a:cubicBezTo>
                  <a:pt x="88" y="364"/>
                  <a:pt x="176" y="392"/>
                  <a:pt x="240" y="336"/>
                </a:cubicBezTo>
                <a:cubicBezTo>
                  <a:pt x="304" y="280"/>
                  <a:pt x="360" y="56"/>
                  <a:pt x="384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06" name="Group 167"/>
          <p:cNvGrpSpPr>
            <a:grpSpLocks/>
          </p:cNvGrpSpPr>
          <p:nvPr/>
        </p:nvGrpSpPr>
        <p:grpSpPr bwMode="auto">
          <a:xfrm>
            <a:off x="2441575" y="1371600"/>
            <a:ext cx="1495425" cy="1676400"/>
            <a:chOff x="1492" y="1872"/>
            <a:chExt cx="1008" cy="1056"/>
          </a:xfrm>
        </p:grpSpPr>
        <p:sp>
          <p:nvSpPr>
            <p:cNvPr id="9384" name="Line 168"/>
            <p:cNvSpPr>
              <a:spLocks noChangeShapeType="1"/>
            </p:cNvSpPr>
            <p:nvPr/>
          </p:nvSpPr>
          <p:spPr bwMode="auto">
            <a:xfrm flipH="1">
              <a:off x="2256" y="2920"/>
              <a:ext cx="2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5" name="Line 169"/>
            <p:cNvSpPr>
              <a:spLocks noChangeShapeType="1"/>
            </p:cNvSpPr>
            <p:nvPr/>
          </p:nvSpPr>
          <p:spPr bwMode="auto">
            <a:xfrm>
              <a:off x="1492" y="1880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Line 170"/>
            <p:cNvSpPr>
              <a:spLocks noChangeShapeType="1"/>
            </p:cNvSpPr>
            <p:nvPr/>
          </p:nvSpPr>
          <p:spPr bwMode="auto">
            <a:xfrm>
              <a:off x="2256" y="1872"/>
              <a:ext cx="0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07" name="Group 171"/>
          <p:cNvGrpSpPr>
            <a:grpSpLocks/>
          </p:cNvGrpSpPr>
          <p:nvPr/>
        </p:nvGrpSpPr>
        <p:grpSpPr bwMode="auto">
          <a:xfrm>
            <a:off x="2441575" y="1371600"/>
            <a:ext cx="1495425" cy="1676400"/>
            <a:chOff x="1492" y="1872"/>
            <a:chExt cx="1008" cy="1056"/>
          </a:xfrm>
        </p:grpSpPr>
        <p:sp>
          <p:nvSpPr>
            <p:cNvPr id="9388" name="Line 172"/>
            <p:cNvSpPr>
              <a:spLocks noChangeShapeType="1"/>
            </p:cNvSpPr>
            <p:nvPr/>
          </p:nvSpPr>
          <p:spPr bwMode="auto">
            <a:xfrm flipH="1">
              <a:off x="2256" y="2920"/>
              <a:ext cx="24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9" name="Line 173"/>
            <p:cNvSpPr>
              <a:spLocks noChangeShapeType="1"/>
            </p:cNvSpPr>
            <p:nvPr/>
          </p:nvSpPr>
          <p:spPr bwMode="auto">
            <a:xfrm>
              <a:off x="1492" y="1880"/>
              <a:ext cx="76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0" name="Line 174"/>
            <p:cNvSpPr>
              <a:spLocks noChangeShapeType="1"/>
            </p:cNvSpPr>
            <p:nvPr/>
          </p:nvSpPr>
          <p:spPr bwMode="auto">
            <a:xfrm>
              <a:off x="2256" y="1872"/>
              <a:ext cx="0" cy="105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91" name="Freeform 175"/>
          <p:cNvSpPr>
            <a:spLocks/>
          </p:cNvSpPr>
          <p:nvPr/>
        </p:nvSpPr>
        <p:spPr bwMode="auto">
          <a:xfrm>
            <a:off x="631825" y="730250"/>
            <a:ext cx="1779588" cy="2463800"/>
          </a:xfrm>
          <a:custGeom>
            <a:avLst/>
            <a:gdLst>
              <a:gd name="T0" fmla="*/ 48 w 1200"/>
              <a:gd name="T1" fmla="*/ 1552 h 1552"/>
              <a:gd name="T2" fmla="*/ 192 w 1200"/>
              <a:gd name="T3" fmla="*/ 256 h 1552"/>
              <a:gd name="T4" fmla="*/ 1200 w 1200"/>
              <a:gd name="T5" fmla="*/ 1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1552">
                <a:moveTo>
                  <a:pt x="48" y="1552"/>
                </a:moveTo>
                <a:cubicBezTo>
                  <a:pt x="24" y="1032"/>
                  <a:pt x="0" y="512"/>
                  <a:pt x="192" y="256"/>
                </a:cubicBezTo>
                <a:cubicBezTo>
                  <a:pt x="384" y="0"/>
                  <a:pt x="792" y="8"/>
                  <a:pt x="1200" y="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2" name="Freeform 176"/>
          <p:cNvSpPr>
            <a:spLocks/>
          </p:cNvSpPr>
          <p:nvPr/>
        </p:nvSpPr>
        <p:spPr bwMode="auto">
          <a:xfrm>
            <a:off x="631825" y="730250"/>
            <a:ext cx="1779588" cy="2463800"/>
          </a:xfrm>
          <a:custGeom>
            <a:avLst/>
            <a:gdLst>
              <a:gd name="T0" fmla="*/ 48 w 1200"/>
              <a:gd name="T1" fmla="*/ 1552 h 1552"/>
              <a:gd name="T2" fmla="*/ 192 w 1200"/>
              <a:gd name="T3" fmla="*/ 256 h 1552"/>
              <a:gd name="T4" fmla="*/ 1200 w 1200"/>
              <a:gd name="T5" fmla="*/ 1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1552">
                <a:moveTo>
                  <a:pt x="48" y="1552"/>
                </a:moveTo>
                <a:cubicBezTo>
                  <a:pt x="24" y="1032"/>
                  <a:pt x="0" y="512"/>
                  <a:pt x="192" y="256"/>
                </a:cubicBezTo>
                <a:cubicBezTo>
                  <a:pt x="384" y="0"/>
                  <a:pt x="792" y="8"/>
                  <a:pt x="1200" y="1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3" name="AutoShape 177"/>
          <p:cNvSpPr>
            <a:spLocks noChangeArrowheads="1"/>
          </p:cNvSpPr>
          <p:nvPr/>
        </p:nvSpPr>
        <p:spPr bwMode="auto">
          <a:xfrm>
            <a:off x="624038" y="4114800"/>
            <a:ext cx="35052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/>
              <a:t>Ống</a:t>
            </a:r>
            <a:r>
              <a:rPr lang="en-US" sz="2000" b="1" dirty="0"/>
              <a:t> </a:t>
            </a:r>
            <a:r>
              <a:rPr lang="en-US" sz="2000" b="1" dirty="0" err="1"/>
              <a:t>dây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lõi</a:t>
            </a:r>
            <a:r>
              <a:rPr lang="en-US" sz="2000" b="1" dirty="0"/>
              <a:t> </a:t>
            </a:r>
            <a:r>
              <a:rPr lang="en-US" sz="2000" b="1" dirty="0" err="1"/>
              <a:t>sắt</a:t>
            </a:r>
            <a:r>
              <a:rPr lang="en-US" sz="2000" b="1" dirty="0"/>
              <a:t> non</a:t>
            </a:r>
          </a:p>
        </p:txBody>
      </p:sp>
      <p:grpSp>
        <p:nvGrpSpPr>
          <p:cNvPr id="47109" name="Group 181"/>
          <p:cNvGrpSpPr>
            <a:grpSpLocks/>
          </p:cNvGrpSpPr>
          <p:nvPr/>
        </p:nvGrpSpPr>
        <p:grpSpPr bwMode="auto">
          <a:xfrm>
            <a:off x="5483225" y="3111500"/>
            <a:ext cx="1192213" cy="487363"/>
            <a:chOff x="511" y="2968"/>
            <a:chExt cx="803" cy="307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830" y="2968"/>
              <a:ext cx="0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0"/>
            <p:cNvSpPr>
              <a:spLocks noChangeShapeType="1"/>
            </p:cNvSpPr>
            <p:nvPr/>
          </p:nvSpPr>
          <p:spPr bwMode="auto">
            <a:xfrm>
              <a:off x="511" y="2980"/>
              <a:ext cx="3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1"/>
            <p:cNvSpPr>
              <a:spLocks noChangeShapeType="1"/>
            </p:cNvSpPr>
            <p:nvPr/>
          </p:nvSpPr>
          <p:spPr bwMode="auto">
            <a:xfrm flipH="1">
              <a:off x="843" y="3264"/>
              <a:ext cx="4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05" name="Picture 9" descr="bientrotayqu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14853" r="16348" b="13181"/>
          <a:stretch>
            <a:fillRect/>
          </a:stretch>
        </p:blipFill>
        <p:spPr bwMode="auto">
          <a:xfrm>
            <a:off x="6216650" y="2620963"/>
            <a:ext cx="10906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06" name="Picture 10" descr="ampeke1chie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6" t="22151" r="11765" b="9627"/>
          <a:stretch>
            <a:fillRect/>
          </a:stretch>
        </p:blipFill>
        <p:spPr bwMode="auto">
          <a:xfrm>
            <a:off x="8213725" y="2209800"/>
            <a:ext cx="81438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07" name="Picture 11" descr="namchamdi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6" t="21548" r="28584" b="21548"/>
          <a:stretch>
            <a:fillRect/>
          </a:stretch>
        </p:blipFill>
        <p:spPr bwMode="auto">
          <a:xfrm>
            <a:off x="6545263" y="457200"/>
            <a:ext cx="933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08" name="Rectangle 12"/>
          <p:cNvSpPr>
            <a:spLocks noChangeArrowheads="1"/>
          </p:cNvSpPr>
          <p:nvPr/>
        </p:nvSpPr>
        <p:spPr bwMode="auto">
          <a:xfrm>
            <a:off x="5618163" y="2286000"/>
            <a:ext cx="1878012" cy="146050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9409" name="Rectangle 13"/>
          <p:cNvSpPr>
            <a:spLocks noChangeArrowheads="1"/>
          </p:cNvSpPr>
          <p:nvPr/>
        </p:nvSpPr>
        <p:spPr bwMode="auto">
          <a:xfrm>
            <a:off x="6129338" y="381000"/>
            <a:ext cx="53975" cy="1874838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9410" name="Rectangle 14"/>
          <p:cNvSpPr>
            <a:spLocks noChangeArrowheads="1"/>
          </p:cNvSpPr>
          <p:nvPr/>
        </p:nvSpPr>
        <p:spPr bwMode="auto">
          <a:xfrm>
            <a:off x="6172200" y="477838"/>
            <a:ext cx="1309688" cy="492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9411" name="Rectangle 15"/>
          <p:cNvSpPr>
            <a:spLocks noChangeArrowheads="1"/>
          </p:cNvSpPr>
          <p:nvPr/>
        </p:nvSpPr>
        <p:spPr bwMode="auto">
          <a:xfrm>
            <a:off x="6064250" y="441325"/>
            <a:ext cx="173038" cy="984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grpSp>
        <p:nvGrpSpPr>
          <p:cNvPr id="47110" name="Group 28"/>
          <p:cNvGrpSpPr>
            <a:grpSpLocks/>
          </p:cNvGrpSpPr>
          <p:nvPr/>
        </p:nvGrpSpPr>
        <p:grpSpPr bwMode="auto">
          <a:xfrm>
            <a:off x="6615113" y="1676400"/>
            <a:ext cx="744537" cy="271463"/>
            <a:chOff x="4176" y="2160"/>
            <a:chExt cx="502" cy="171"/>
          </a:xfrm>
        </p:grpSpPr>
        <p:grpSp>
          <p:nvGrpSpPr>
            <p:cNvPr id="47112" name="Group 29"/>
            <p:cNvGrpSpPr>
              <a:grpSpLocks/>
            </p:cNvGrpSpPr>
            <p:nvPr/>
          </p:nvGrpSpPr>
          <p:grpSpPr bwMode="auto">
            <a:xfrm rot="10602233">
              <a:off x="4368" y="2160"/>
              <a:ext cx="118" cy="123"/>
              <a:chOff x="3744" y="1392"/>
              <a:chExt cx="192" cy="192"/>
            </a:xfrm>
          </p:grpSpPr>
          <p:sp>
            <p:nvSpPr>
              <p:cNvPr id="9414" name="Line 30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5" name="Oval 31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13" name="Group 32"/>
            <p:cNvGrpSpPr>
              <a:grpSpLocks/>
            </p:cNvGrpSpPr>
            <p:nvPr/>
          </p:nvGrpSpPr>
          <p:grpSpPr bwMode="auto">
            <a:xfrm>
              <a:off x="4560" y="2160"/>
              <a:ext cx="118" cy="122"/>
              <a:chOff x="3744" y="1392"/>
              <a:chExt cx="192" cy="192"/>
            </a:xfrm>
          </p:grpSpPr>
          <p:sp>
            <p:nvSpPr>
              <p:cNvPr id="9417" name="Line 33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8" name="Oval 34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14" name="Group 35"/>
            <p:cNvGrpSpPr>
              <a:grpSpLocks/>
            </p:cNvGrpSpPr>
            <p:nvPr/>
          </p:nvGrpSpPr>
          <p:grpSpPr bwMode="auto">
            <a:xfrm rot="5400000">
              <a:off x="4222" y="2162"/>
              <a:ext cx="122" cy="118"/>
              <a:chOff x="3744" y="1392"/>
              <a:chExt cx="192" cy="192"/>
            </a:xfrm>
          </p:grpSpPr>
          <p:sp>
            <p:nvSpPr>
              <p:cNvPr id="9420" name="Line 36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1" name="Oval 37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15" name="Group 38"/>
            <p:cNvGrpSpPr>
              <a:grpSpLocks/>
            </p:cNvGrpSpPr>
            <p:nvPr/>
          </p:nvGrpSpPr>
          <p:grpSpPr bwMode="auto">
            <a:xfrm>
              <a:off x="4320" y="2208"/>
              <a:ext cx="118" cy="123"/>
              <a:chOff x="3744" y="1392"/>
              <a:chExt cx="192" cy="192"/>
            </a:xfrm>
          </p:grpSpPr>
          <p:sp>
            <p:nvSpPr>
              <p:cNvPr id="9423" name="Line 39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" name="Oval 40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16" name="Group 41"/>
            <p:cNvGrpSpPr>
              <a:grpSpLocks/>
            </p:cNvGrpSpPr>
            <p:nvPr/>
          </p:nvGrpSpPr>
          <p:grpSpPr bwMode="auto">
            <a:xfrm>
              <a:off x="4176" y="2160"/>
              <a:ext cx="118" cy="122"/>
              <a:chOff x="3744" y="1392"/>
              <a:chExt cx="192" cy="192"/>
            </a:xfrm>
          </p:grpSpPr>
          <p:sp>
            <p:nvSpPr>
              <p:cNvPr id="9426" name="Line 42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" name="Oval 43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17" name="Group 44"/>
            <p:cNvGrpSpPr>
              <a:grpSpLocks/>
            </p:cNvGrpSpPr>
            <p:nvPr/>
          </p:nvGrpSpPr>
          <p:grpSpPr bwMode="auto">
            <a:xfrm rot="-4932475">
              <a:off x="4317" y="2211"/>
              <a:ext cx="123" cy="118"/>
              <a:chOff x="3744" y="1392"/>
              <a:chExt cx="192" cy="192"/>
            </a:xfrm>
          </p:grpSpPr>
          <p:sp>
            <p:nvSpPr>
              <p:cNvPr id="9429" name="Line 45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" name="Oval 46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18" name="Group 47"/>
            <p:cNvGrpSpPr>
              <a:grpSpLocks/>
            </p:cNvGrpSpPr>
            <p:nvPr/>
          </p:nvGrpSpPr>
          <p:grpSpPr bwMode="auto">
            <a:xfrm rot="10602233">
              <a:off x="4176" y="2208"/>
              <a:ext cx="118" cy="123"/>
              <a:chOff x="3744" y="1392"/>
              <a:chExt cx="192" cy="192"/>
            </a:xfrm>
          </p:grpSpPr>
          <p:sp>
            <p:nvSpPr>
              <p:cNvPr id="9432" name="Line 48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" name="Oval 49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19" name="Group 50"/>
            <p:cNvGrpSpPr>
              <a:grpSpLocks/>
            </p:cNvGrpSpPr>
            <p:nvPr/>
          </p:nvGrpSpPr>
          <p:grpSpPr bwMode="auto">
            <a:xfrm rot="10550329">
              <a:off x="4224" y="2160"/>
              <a:ext cx="118" cy="122"/>
              <a:chOff x="3744" y="1392"/>
              <a:chExt cx="192" cy="192"/>
            </a:xfrm>
          </p:grpSpPr>
          <p:sp>
            <p:nvSpPr>
              <p:cNvPr id="9435" name="Line 51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" name="Oval 52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21" name="Group 53"/>
            <p:cNvGrpSpPr>
              <a:grpSpLocks/>
            </p:cNvGrpSpPr>
            <p:nvPr/>
          </p:nvGrpSpPr>
          <p:grpSpPr bwMode="auto">
            <a:xfrm rot="5400000">
              <a:off x="4366" y="2162"/>
              <a:ext cx="122" cy="118"/>
              <a:chOff x="3744" y="1392"/>
              <a:chExt cx="192" cy="192"/>
            </a:xfrm>
          </p:grpSpPr>
          <p:sp>
            <p:nvSpPr>
              <p:cNvPr id="9438" name="Line 54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9" name="Oval 55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22" name="Group 56"/>
            <p:cNvGrpSpPr>
              <a:grpSpLocks/>
            </p:cNvGrpSpPr>
            <p:nvPr/>
          </p:nvGrpSpPr>
          <p:grpSpPr bwMode="auto">
            <a:xfrm rot="2700000">
              <a:off x="4461" y="2163"/>
              <a:ext cx="123" cy="117"/>
              <a:chOff x="3744" y="1392"/>
              <a:chExt cx="192" cy="192"/>
            </a:xfrm>
          </p:grpSpPr>
          <p:sp>
            <p:nvSpPr>
              <p:cNvPr id="9441" name="Line 57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2" name="Oval 58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23" name="Group 59"/>
            <p:cNvGrpSpPr>
              <a:grpSpLocks/>
            </p:cNvGrpSpPr>
            <p:nvPr/>
          </p:nvGrpSpPr>
          <p:grpSpPr bwMode="auto">
            <a:xfrm rot="-4932475">
              <a:off x="4557" y="2163"/>
              <a:ext cx="123" cy="117"/>
              <a:chOff x="3744" y="1392"/>
              <a:chExt cx="192" cy="192"/>
            </a:xfrm>
          </p:grpSpPr>
          <p:sp>
            <p:nvSpPr>
              <p:cNvPr id="9444" name="Line 60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5" name="Oval 61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24" name="Group 62"/>
            <p:cNvGrpSpPr>
              <a:grpSpLocks/>
            </p:cNvGrpSpPr>
            <p:nvPr/>
          </p:nvGrpSpPr>
          <p:grpSpPr bwMode="auto">
            <a:xfrm>
              <a:off x="4272" y="2208"/>
              <a:ext cx="118" cy="123"/>
              <a:chOff x="3744" y="1392"/>
              <a:chExt cx="192" cy="192"/>
            </a:xfrm>
          </p:grpSpPr>
          <p:sp>
            <p:nvSpPr>
              <p:cNvPr id="9447" name="Line 63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8" name="Oval 64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25" name="Group 65"/>
            <p:cNvGrpSpPr>
              <a:grpSpLocks/>
            </p:cNvGrpSpPr>
            <p:nvPr/>
          </p:nvGrpSpPr>
          <p:grpSpPr bwMode="auto">
            <a:xfrm rot="-4932475">
              <a:off x="4317" y="2211"/>
              <a:ext cx="123" cy="117"/>
              <a:chOff x="3744" y="1392"/>
              <a:chExt cx="192" cy="192"/>
            </a:xfrm>
          </p:grpSpPr>
          <p:sp>
            <p:nvSpPr>
              <p:cNvPr id="9450" name="Line 66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" name="Oval 67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</p:grpSp>
      <p:sp>
        <p:nvSpPr>
          <p:cNvPr id="9452" name="AutoShape 74"/>
          <p:cNvSpPr>
            <a:spLocks noChangeArrowheads="1"/>
          </p:cNvSpPr>
          <p:nvPr/>
        </p:nvSpPr>
        <p:spPr bwMode="auto">
          <a:xfrm>
            <a:off x="7683500" y="3505200"/>
            <a:ext cx="142875" cy="152400"/>
          </a:xfrm>
          <a:prstGeom prst="flowChartConnector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9453" name="AutoShape 75"/>
          <p:cNvSpPr>
            <a:spLocks noChangeArrowheads="1"/>
          </p:cNvSpPr>
          <p:nvPr/>
        </p:nvSpPr>
        <p:spPr bwMode="auto">
          <a:xfrm>
            <a:off x="8253413" y="3505200"/>
            <a:ext cx="142875" cy="152400"/>
          </a:xfrm>
          <a:prstGeom prst="flowChartConnector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grpSp>
        <p:nvGrpSpPr>
          <p:cNvPr id="47126" name="Group 76"/>
          <p:cNvGrpSpPr>
            <a:grpSpLocks/>
          </p:cNvGrpSpPr>
          <p:nvPr/>
        </p:nvGrpSpPr>
        <p:grpSpPr bwMode="auto">
          <a:xfrm flipV="1">
            <a:off x="7392988" y="3517900"/>
            <a:ext cx="925512" cy="76200"/>
            <a:chOff x="7392988" y="5041900"/>
            <a:chExt cx="925512" cy="76200"/>
          </a:xfrm>
        </p:grpSpPr>
        <p:sp>
          <p:nvSpPr>
            <p:cNvPr id="9455" name="Line 77"/>
            <p:cNvSpPr>
              <a:spLocks noChangeShapeType="1"/>
            </p:cNvSpPr>
            <p:nvPr/>
          </p:nvSpPr>
          <p:spPr bwMode="auto">
            <a:xfrm>
              <a:off x="4320" y="3264"/>
              <a:ext cx="38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6" name="Line 78"/>
            <p:cNvSpPr>
              <a:spLocks noChangeShapeType="1"/>
            </p:cNvSpPr>
            <p:nvPr/>
          </p:nvSpPr>
          <p:spPr bwMode="auto">
            <a:xfrm>
              <a:off x="4128" y="3264"/>
              <a:ext cx="192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Line 86"/>
          <p:cNvSpPr>
            <a:spLocks noChangeShapeType="1"/>
          </p:cNvSpPr>
          <p:nvPr/>
        </p:nvSpPr>
        <p:spPr bwMode="auto">
          <a:xfrm>
            <a:off x="6900863" y="3581400"/>
            <a:ext cx="8286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27" name="Group 242"/>
          <p:cNvGrpSpPr>
            <a:grpSpLocks/>
          </p:cNvGrpSpPr>
          <p:nvPr/>
        </p:nvGrpSpPr>
        <p:grpSpPr bwMode="auto">
          <a:xfrm>
            <a:off x="5481638" y="3111500"/>
            <a:ext cx="1192212" cy="487363"/>
            <a:chOff x="511" y="2968"/>
            <a:chExt cx="803" cy="307"/>
          </a:xfrm>
        </p:grpSpPr>
        <p:sp>
          <p:nvSpPr>
            <p:cNvPr id="15" name="Line 4"/>
            <p:cNvSpPr>
              <a:spLocks noChangeShapeType="1"/>
            </p:cNvSpPr>
            <p:nvPr/>
          </p:nvSpPr>
          <p:spPr bwMode="auto">
            <a:xfrm flipV="1">
              <a:off x="830" y="2968"/>
              <a:ext cx="0" cy="3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4" name="Line 90"/>
            <p:cNvSpPr>
              <a:spLocks noChangeShapeType="1"/>
            </p:cNvSpPr>
            <p:nvPr/>
          </p:nvSpPr>
          <p:spPr bwMode="auto">
            <a:xfrm>
              <a:off x="511" y="2980"/>
              <a:ext cx="32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5" name="Line 91"/>
            <p:cNvSpPr>
              <a:spLocks noChangeShapeType="1"/>
            </p:cNvSpPr>
            <p:nvPr/>
          </p:nvSpPr>
          <p:spPr bwMode="auto">
            <a:xfrm flipH="1">
              <a:off x="843" y="3264"/>
              <a:ext cx="4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28" name="Group 96"/>
          <p:cNvGrpSpPr>
            <a:grpSpLocks/>
          </p:cNvGrpSpPr>
          <p:nvPr/>
        </p:nvGrpSpPr>
        <p:grpSpPr bwMode="auto">
          <a:xfrm>
            <a:off x="8685213" y="2590800"/>
            <a:ext cx="1587" cy="533400"/>
            <a:chOff x="8685213" y="4114800"/>
            <a:chExt cx="1587" cy="533400"/>
          </a:xfrm>
        </p:grpSpPr>
        <p:sp>
          <p:nvSpPr>
            <p:cNvPr id="9463" name="Line 97"/>
            <p:cNvSpPr>
              <a:spLocks noChangeShapeType="1"/>
            </p:cNvSpPr>
            <p:nvPr/>
          </p:nvSpPr>
          <p:spPr bwMode="auto">
            <a:xfrm flipV="1">
              <a:off x="5280" y="2640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4" name="Line 98"/>
            <p:cNvSpPr>
              <a:spLocks noChangeShapeType="1"/>
            </p:cNvSpPr>
            <p:nvPr/>
          </p:nvSpPr>
          <p:spPr bwMode="auto">
            <a:xfrm>
              <a:off x="5280" y="2832"/>
              <a:ext cx="0" cy="14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934200" y="3581400"/>
            <a:ext cx="828675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66" name="Freeform 250"/>
          <p:cNvSpPr>
            <a:spLocks/>
          </p:cNvSpPr>
          <p:nvPr/>
        </p:nvSpPr>
        <p:spPr bwMode="auto">
          <a:xfrm>
            <a:off x="8385175" y="2971800"/>
            <a:ext cx="528638" cy="685800"/>
          </a:xfrm>
          <a:custGeom>
            <a:avLst/>
            <a:gdLst>
              <a:gd name="T0" fmla="*/ 0 w 384"/>
              <a:gd name="T1" fmla="*/ 336 h 392"/>
              <a:gd name="T2" fmla="*/ 240 w 384"/>
              <a:gd name="T3" fmla="*/ 336 h 392"/>
              <a:gd name="T4" fmla="*/ 384 w 384"/>
              <a:gd name="T5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392">
                <a:moveTo>
                  <a:pt x="0" y="336"/>
                </a:moveTo>
                <a:cubicBezTo>
                  <a:pt x="88" y="364"/>
                  <a:pt x="176" y="392"/>
                  <a:pt x="240" y="336"/>
                </a:cubicBezTo>
                <a:cubicBezTo>
                  <a:pt x="304" y="280"/>
                  <a:pt x="360" y="56"/>
                  <a:pt x="384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67" name="Freeform 251"/>
          <p:cNvSpPr>
            <a:spLocks/>
          </p:cNvSpPr>
          <p:nvPr/>
        </p:nvSpPr>
        <p:spPr bwMode="auto">
          <a:xfrm>
            <a:off x="8385175" y="2965450"/>
            <a:ext cx="528638" cy="685800"/>
          </a:xfrm>
          <a:custGeom>
            <a:avLst/>
            <a:gdLst>
              <a:gd name="T0" fmla="*/ 0 w 384"/>
              <a:gd name="T1" fmla="*/ 336 h 392"/>
              <a:gd name="T2" fmla="*/ 240 w 384"/>
              <a:gd name="T3" fmla="*/ 336 h 392"/>
              <a:gd name="T4" fmla="*/ 384 w 384"/>
              <a:gd name="T5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392">
                <a:moveTo>
                  <a:pt x="0" y="336"/>
                </a:moveTo>
                <a:cubicBezTo>
                  <a:pt x="88" y="364"/>
                  <a:pt x="176" y="392"/>
                  <a:pt x="240" y="336"/>
                </a:cubicBezTo>
                <a:cubicBezTo>
                  <a:pt x="304" y="280"/>
                  <a:pt x="360" y="56"/>
                  <a:pt x="384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29" name="Group 252"/>
          <p:cNvGrpSpPr>
            <a:grpSpLocks/>
          </p:cNvGrpSpPr>
          <p:nvPr/>
        </p:nvGrpSpPr>
        <p:grpSpPr bwMode="auto">
          <a:xfrm>
            <a:off x="6937375" y="1371600"/>
            <a:ext cx="1495425" cy="1676400"/>
            <a:chOff x="1492" y="1872"/>
            <a:chExt cx="1008" cy="1056"/>
          </a:xfrm>
        </p:grpSpPr>
        <p:sp>
          <p:nvSpPr>
            <p:cNvPr id="9469" name="Line 253"/>
            <p:cNvSpPr>
              <a:spLocks noChangeShapeType="1"/>
            </p:cNvSpPr>
            <p:nvPr/>
          </p:nvSpPr>
          <p:spPr bwMode="auto">
            <a:xfrm flipH="1">
              <a:off x="2256" y="2920"/>
              <a:ext cx="2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0" name="Line 254"/>
            <p:cNvSpPr>
              <a:spLocks noChangeShapeType="1"/>
            </p:cNvSpPr>
            <p:nvPr/>
          </p:nvSpPr>
          <p:spPr bwMode="auto">
            <a:xfrm>
              <a:off x="1492" y="1880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1" name="Line 255"/>
            <p:cNvSpPr>
              <a:spLocks noChangeShapeType="1"/>
            </p:cNvSpPr>
            <p:nvPr/>
          </p:nvSpPr>
          <p:spPr bwMode="auto">
            <a:xfrm>
              <a:off x="2256" y="1872"/>
              <a:ext cx="0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30" name="Group 256"/>
          <p:cNvGrpSpPr>
            <a:grpSpLocks/>
          </p:cNvGrpSpPr>
          <p:nvPr/>
        </p:nvGrpSpPr>
        <p:grpSpPr bwMode="auto">
          <a:xfrm>
            <a:off x="6937375" y="1371600"/>
            <a:ext cx="1495425" cy="1676400"/>
            <a:chOff x="1492" y="1872"/>
            <a:chExt cx="1008" cy="1056"/>
          </a:xfrm>
        </p:grpSpPr>
        <p:sp>
          <p:nvSpPr>
            <p:cNvPr id="9473" name="Line 257"/>
            <p:cNvSpPr>
              <a:spLocks noChangeShapeType="1"/>
            </p:cNvSpPr>
            <p:nvPr/>
          </p:nvSpPr>
          <p:spPr bwMode="auto">
            <a:xfrm flipH="1">
              <a:off x="2256" y="2920"/>
              <a:ext cx="24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4" name="Line 258"/>
            <p:cNvSpPr>
              <a:spLocks noChangeShapeType="1"/>
            </p:cNvSpPr>
            <p:nvPr/>
          </p:nvSpPr>
          <p:spPr bwMode="auto">
            <a:xfrm>
              <a:off x="1492" y="1880"/>
              <a:ext cx="76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5" name="Line 259"/>
            <p:cNvSpPr>
              <a:spLocks noChangeShapeType="1"/>
            </p:cNvSpPr>
            <p:nvPr/>
          </p:nvSpPr>
          <p:spPr bwMode="auto">
            <a:xfrm>
              <a:off x="2256" y="1872"/>
              <a:ext cx="0" cy="105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76" name="Freeform 260"/>
          <p:cNvSpPr>
            <a:spLocks/>
          </p:cNvSpPr>
          <p:nvPr/>
        </p:nvSpPr>
        <p:spPr bwMode="auto">
          <a:xfrm>
            <a:off x="5127625" y="730250"/>
            <a:ext cx="1779588" cy="2463800"/>
          </a:xfrm>
          <a:custGeom>
            <a:avLst/>
            <a:gdLst>
              <a:gd name="T0" fmla="*/ 48 w 1200"/>
              <a:gd name="T1" fmla="*/ 1552 h 1552"/>
              <a:gd name="T2" fmla="*/ 192 w 1200"/>
              <a:gd name="T3" fmla="*/ 256 h 1552"/>
              <a:gd name="T4" fmla="*/ 1200 w 1200"/>
              <a:gd name="T5" fmla="*/ 1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1552">
                <a:moveTo>
                  <a:pt x="48" y="1552"/>
                </a:moveTo>
                <a:cubicBezTo>
                  <a:pt x="24" y="1032"/>
                  <a:pt x="0" y="512"/>
                  <a:pt x="192" y="256"/>
                </a:cubicBezTo>
                <a:cubicBezTo>
                  <a:pt x="384" y="0"/>
                  <a:pt x="792" y="8"/>
                  <a:pt x="1200" y="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7" name="Freeform 261"/>
          <p:cNvSpPr>
            <a:spLocks/>
          </p:cNvSpPr>
          <p:nvPr/>
        </p:nvSpPr>
        <p:spPr bwMode="auto">
          <a:xfrm>
            <a:off x="5127625" y="730250"/>
            <a:ext cx="1779588" cy="2463800"/>
          </a:xfrm>
          <a:custGeom>
            <a:avLst/>
            <a:gdLst>
              <a:gd name="T0" fmla="*/ 48 w 1200"/>
              <a:gd name="T1" fmla="*/ 1552 h 1552"/>
              <a:gd name="T2" fmla="*/ 192 w 1200"/>
              <a:gd name="T3" fmla="*/ 256 h 1552"/>
              <a:gd name="T4" fmla="*/ 1200 w 1200"/>
              <a:gd name="T5" fmla="*/ 1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1552">
                <a:moveTo>
                  <a:pt x="48" y="1552"/>
                </a:moveTo>
                <a:cubicBezTo>
                  <a:pt x="24" y="1032"/>
                  <a:pt x="0" y="512"/>
                  <a:pt x="192" y="256"/>
                </a:cubicBezTo>
                <a:cubicBezTo>
                  <a:pt x="384" y="0"/>
                  <a:pt x="792" y="8"/>
                  <a:pt x="1200" y="1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4" name="AutoShape 178"/>
          <p:cNvSpPr>
            <a:spLocks noChangeArrowheads="1"/>
          </p:cNvSpPr>
          <p:nvPr/>
        </p:nvSpPr>
        <p:spPr bwMode="auto">
          <a:xfrm>
            <a:off x="5410200" y="4114800"/>
            <a:ext cx="3276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/>
              <a:t>Ống</a:t>
            </a:r>
            <a:r>
              <a:rPr lang="en-US" sz="2000" b="1" dirty="0"/>
              <a:t> </a:t>
            </a:r>
            <a:r>
              <a:rPr lang="en-US" sz="2000" b="1" dirty="0" err="1"/>
              <a:t>dây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lõi</a:t>
            </a:r>
            <a:r>
              <a:rPr lang="en-US" sz="2000" b="1" dirty="0"/>
              <a:t> </a:t>
            </a:r>
            <a:r>
              <a:rPr lang="en-US" sz="2000" b="1" dirty="0" err="1"/>
              <a:t>thép</a:t>
            </a:r>
            <a:r>
              <a:rPr lang="en-US" sz="2000" b="1" dirty="0"/>
              <a:t> </a:t>
            </a:r>
          </a:p>
        </p:txBody>
      </p:sp>
      <p:cxnSp>
        <p:nvCxnSpPr>
          <p:cNvPr id="176" name="Straight Connector 175"/>
          <p:cNvCxnSpPr/>
          <p:nvPr/>
        </p:nvCxnSpPr>
        <p:spPr>
          <a:xfrm flipV="1">
            <a:off x="7696200" y="3505200"/>
            <a:ext cx="6858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3316507" y="3471204"/>
            <a:ext cx="603689" cy="1101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6" name="Rectangle 180"/>
          <p:cNvSpPr>
            <a:spLocks noChangeArrowheads="1"/>
          </p:cNvSpPr>
          <p:nvPr/>
        </p:nvSpPr>
        <p:spPr bwMode="auto">
          <a:xfrm>
            <a:off x="4724400" y="1905000"/>
            <a:ext cx="4343400" cy="3810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 rot="5400000">
            <a:off x="4979194" y="4674394"/>
            <a:ext cx="730250" cy="700088"/>
            <a:chOff x="480" y="2688"/>
            <a:chExt cx="1008" cy="914"/>
          </a:xfrm>
        </p:grpSpPr>
        <p:pic>
          <p:nvPicPr>
            <p:cNvPr id="9402" name="Picture 6" descr="HopPin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5" t="30125" r="28107" b="21339"/>
            <a:stretch>
              <a:fillRect/>
            </a:stretch>
          </p:blipFill>
          <p:spPr bwMode="auto">
            <a:xfrm>
              <a:off x="480" y="2688"/>
              <a:ext cx="1008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03" name="Picture 7" descr="Pinda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4" t="33174" r="26569" b="48470"/>
            <a:stretch>
              <a:fillRect/>
            </a:stretch>
          </p:blipFill>
          <p:spPr bwMode="auto">
            <a:xfrm>
              <a:off x="764" y="3168"/>
              <a:ext cx="61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04" name="Picture 8" descr="Pind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69" t="48470" r="33264" b="33174"/>
            <a:stretch>
              <a:fillRect/>
            </a:stretch>
          </p:blipFill>
          <p:spPr bwMode="auto">
            <a:xfrm>
              <a:off x="692" y="2842"/>
              <a:ext cx="61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10" name="Rectangle 94"/>
          <p:cNvSpPr>
            <a:spLocks noChangeArrowheads="1"/>
          </p:cNvSpPr>
          <p:nvPr/>
        </p:nvSpPr>
        <p:spPr bwMode="auto">
          <a:xfrm>
            <a:off x="228600" y="1905000"/>
            <a:ext cx="4343400" cy="3810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 rot="5400000">
            <a:off x="483394" y="4674394"/>
            <a:ext cx="730250" cy="700088"/>
            <a:chOff x="480" y="2688"/>
            <a:chExt cx="1008" cy="914"/>
          </a:xfrm>
        </p:grpSpPr>
        <p:pic>
          <p:nvPicPr>
            <p:cNvPr id="9316" name="Picture 6" descr="HopPin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5" t="30125" r="28107" b="21339"/>
            <a:stretch>
              <a:fillRect/>
            </a:stretch>
          </p:blipFill>
          <p:spPr bwMode="auto">
            <a:xfrm>
              <a:off x="480" y="2688"/>
              <a:ext cx="1008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7" name="Picture 7" descr="Pinda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64" t="33174" r="26569" b="48470"/>
            <a:stretch>
              <a:fillRect/>
            </a:stretch>
          </p:blipFill>
          <p:spPr bwMode="auto">
            <a:xfrm>
              <a:off x="764" y="3168"/>
              <a:ext cx="61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8" name="Picture 8" descr="Pind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69" t="48470" r="33264" b="33174"/>
            <a:stretch>
              <a:fillRect/>
            </a:stretch>
          </p:blipFill>
          <p:spPr bwMode="auto">
            <a:xfrm>
              <a:off x="692" y="2842"/>
              <a:ext cx="61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95"/>
          <p:cNvGrpSpPr>
            <a:grpSpLocks/>
          </p:cNvGrpSpPr>
          <p:nvPr/>
        </p:nvGrpSpPr>
        <p:grpSpPr bwMode="auto">
          <a:xfrm>
            <a:off x="987425" y="4711700"/>
            <a:ext cx="1192213" cy="487363"/>
            <a:chOff x="511" y="2968"/>
            <a:chExt cx="803" cy="307"/>
          </a:xfrm>
        </p:grpSpPr>
        <p:sp>
          <p:nvSpPr>
            <p:cNvPr id="2" name="Line 4"/>
            <p:cNvSpPr>
              <a:spLocks noChangeShapeType="1"/>
            </p:cNvSpPr>
            <p:nvPr/>
          </p:nvSpPr>
          <p:spPr bwMode="auto">
            <a:xfrm flipV="1">
              <a:off x="830" y="2968"/>
              <a:ext cx="0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Line 90"/>
            <p:cNvSpPr>
              <a:spLocks noChangeShapeType="1"/>
            </p:cNvSpPr>
            <p:nvPr/>
          </p:nvSpPr>
          <p:spPr bwMode="auto">
            <a:xfrm>
              <a:off x="511" y="2980"/>
              <a:ext cx="3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91"/>
            <p:cNvSpPr>
              <a:spLocks noChangeShapeType="1"/>
            </p:cNvSpPr>
            <p:nvPr/>
          </p:nvSpPr>
          <p:spPr bwMode="auto">
            <a:xfrm flipH="1">
              <a:off x="843" y="3264"/>
              <a:ext cx="4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319" name="Picture 9" descr="bientrotayqu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14853" r="16348" b="13181"/>
          <a:stretch>
            <a:fillRect/>
          </a:stretch>
        </p:blipFill>
        <p:spPr bwMode="auto">
          <a:xfrm>
            <a:off x="1720850" y="4221163"/>
            <a:ext cx="10906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" name="Picture 10" descr="ampeke1chie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6" t="22151" r="11765" b="9627"/>
          <a:stretch>
            <a:fillRect/>
          </a:stretch>
        </p:blipFill>
        <p:spPr bwMode="auto">
          <a:xfrm>
            <a:off x="3717925" y="3810000"/>
            <a:ext cx="81438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" name="Picture 11" descr="namchamdi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6" t="21548" r="28584" b="21548"/>
          <a:stretch>
            <a:fillRect/>
          </a:stretch>
        </p:blipFill>
        <p:spPr bwMode="auto">
          <a:xfrm>
            <a:off x="2049463" y="2057400"/>
            <a:ext cx="933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2" name="Rectangle 12"/>
          <p:cNvSpPr>
            <a:spLocks noChangeArrowheads="1"/>
          </p:cNvSpPr>
          <p:nvPr/>
        </p:nvSpPr>
        <p:spPr bwMode="auto">
          <a:xfrm>
            <a:off x="1122363" y="3886200"/>
            <a:ext cx="1878012" cy="146050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9323" name="Rectangle 13"/>
          <p:cNvSpPr>
            <a:spLocks noChangeArrowheads="1"/>
          </p:cNvSpPr>
          <p:nvPr/>
        </p:nvSpPr>
        <p:spPr bwMode="auto">
          <a:xfrm>
            <a:off x="1633538" y="1981200"/>
            <a:ext cx="53975" cy="1874838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9324" name="Rectangle 14"/>
          <p:cNvSpPr>
            <a:spLocks noChangeArrowheads="1"/>
          </p:cNvSpPr>
          <p:nvPr/>
        </p:nvSpPr>
        <p:spPr bwMode="auto">
          <a:xfrm>
            <a:off x="1676400" y="2078038"/>
            <a:ext cx="1309688" cy="492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9325" name="Rectangle 15"/>
          <p:cNvSpPr>
            <a:spLocks noChangeArrowheads="1"/>
          </p:cNvSpPr>
          <p:nvPr/>
        </p:nvSpPr>
        <p:spPr bwMode="auto">
          <a:xfrm>
            <a:off x="1568450" y="2041525"/>
            <a:ext cx="173038" cy="984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2119313" y="3276600"/>
            <a:ext cx="744537" cy="271463"/>
            <a:chOff x="4176" y="2160"/>
            <a:chExt cx="502" cy="171"/>
          </a:xfrm>
        </p:grpSpPr>
        <p:grpSp>
          <p:nvGrpSpPr>
            <p:cNvPr id="18" name="Group 29"/>
            <p:cNvGrpSpPr>
              <a:grpSpLocks/>
            </p:cNvGrpSpPr>
            <p:nvPr/>
          </p:nvGrpSpPr>
          <p:grpSpPr bwMode="auto">
            <a:xfrm rot="10602233">
              <a:off x="4368" y="2160"/>
              <a:ext cx="118" cy="123"/>
              <a:chOff x="3744" y="1392"/>
              <a:chExt cx="192" cy="192"/>
            </a:xfrm>
          </p:grpSpPr>
          <p:sp>
            <p:nvSpPr>
              <p:cNvPr id="9328" name="Line 30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" name="Oval 31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19" name="Group 32"/>
            <p:cNvGrpSpPr>
              <a:grpSpLocks/>
            </p:cNvGrpSpPr>
            <p:nvPr/>
          </p:nvGrpSpPr>
          <p:grpSpPr bwMode="auto">
            <a:xfrm>
              <a:off x="4560" y="2160"/>
              <a:ext cx="118" cy="122"/>
              <a:chOff x="3744" y="1392"/>
              <a:chExt cx="192" cy="192"/>
            </a:xfrm>
          </p:grpSpPr>
          <p:sp>
            <p:nvSpPr>
              <p:cNvPr id="9331" name="Line 33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" name="Oval 34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 rot="5400000">
              <a:off x="4222" y="2162"/>
              <a:ext cx="122" cy="118"/>
              <a:chOff x="3744" y="1392"/>
              <a:chExt cx="192" cy="192"/>
            </a:xfrm>
          </p:grpSpPr>
          <p:sp>
            <p:nvSpPr>
              <p:cNvPr id="9334" name="Line 36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5" name="Oval 37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1" name="Group 38"/>
            <p:cNvGrpSpPr>
              <a:grpSpLocks/>
            </p:cNvGrpSpPr>
            <p:nvPr/>
          </p:nvGrpSpPr>
          <p:grpSpPr bwMode="auto">
            <a:xfrm>
              <a:off x="4320" y="2208"/>
              <a:ext cx="118" cy="123"/>
              <a:chOff x="3744" y="1392"/>
              <a:chExt cx="192" cy="192"/>
            </a:xfrm>
          </p:grpSpPr>
          <p:sp>
            <p:nvSpPr>
              <p:cNvPr id="9337" name="Line 39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8" name="Oval 40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2" name="Group 41"/>
            <p:cNvGrpSpPr>
              <a:grpSpLocks/>
            </p:cNvGrpSpPr>
            <p:nvPr/>
          </p:nvGrpSpPr>
          <p:grpSpPr bwMode="auto">
            <a:xfrm>
              <a:off x="4176" y="2160"/>
              <a:ext cx="118" cy="122"/>
              <a:chOff x="3744" y="1392"/>
              <a:chExt cx="192" cy="192"/>
            </a:xfrm>
          </p:grpSpPr>
          <p:sp>
            <p:nvSpPr>
              <p:cNvPr id="9340" name="Line 42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1" name="Oval 43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3" name="Group 44"/>
            <p:cNvGrpSpPr>
              <a:grpSpLocks/>
            </p:cNvGrpSpPr>
            <p:nvPr/>
          </p:nvGrpSpPr>
          <p:grpSpPr bwMode="auto">
            <a:xfrm rot="-4932475">
              <a:off x="4317" y="2211"/>
              <a:ext cx="123" cy="118"/>
              <a:chOff x="3744" y="1392"/>
              <a:chExt cx="192" cy="192"/>
            </a:xfrm>
          </p:grpSpPr>
          <p:sp>
            <p:nvSpPr>
              <p:cNvPr id="9343" name="Line 45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4" name="Oval 46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4" name="Group 47"/>
            <p:cNvGrpSpPr>
              <a:grpSpLocks/>
            </p:cNvGrpSpPr>
            <p:nvPr/>
          </p:nvGrpSpPr>
          <p:grpSpPr bwMode="auto">
            <a:xfrm rot="10602233">
              <a:off x="4176" y="2208"/>
              <a:ext cx="118" cy="123"/>
              <a:chOff x="3744" y="1392"/>
              <a:chExt cx="192" cy="192"/>
            </a:xfrm>
          </p:grpSpPr>
          <p:sp>
            <p:nvSpPr>
              <p:cNvPr id="9346" name="Line 48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" name="Oval 49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5" name="Group 50"/>
            <p:cNvGrpSpPr>
              <a:grpSpLocks/>
            </p:cNvGrpSpPr>
            <p:nvPr/>
          </p:nvGrpSpPr>
          <p:grpSpPr bwMode="auto">
            <a:xfrm rot="10550329">
              <a:off x="4224" y="2160"/>
              <a:ext cx="118" cy="122"/>
              <a:chOff x="3744" y="1392"/>
              <a:chExt cx="192" cy="192"/>
            </a:xfrm>
          </p:grpSpPr>
          <p:sp>
            <p:nvSpPr>
              <p:cNvPr id="9349" name="Line 51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" name="Oval 52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6" name="Group 53"/>
            <p:cNvGrpSpPr>
              <a:grpSpLocks/>
            </p:cNvGrpSpPr>
            <p:nvPr/>
          </p:nvGrpSpPr>
          <p:grpSpPr bwMode="auto">
            <a:xfrm rot="5400000">
              <a:off x="4366" y="2162"/>
              <a:ext cx="122" cy="118"/>
              <a:chOff x="3744" y="1392"/>
              <a:chExt cx="192" cy="192"/>
            </a:xfrm>
          </p:grpSpPr>
          <p:sp>
            <p:nvSpPr>
              <p:cNvPr id="9352" name="Line 54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" name="Oval 55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7" name="Group 56"/>
            <p:cNvGrpSpPr>
              <a:grpSpLocks/>
            </p:cNvGrpSpPr>
            <p:nvPr/>
          </p:nvGrpSpPr>
          <p:grpSpPr bwMode="auto">
            <a:xfrm rot="2700000">
              <a:off x="4461" y="2163"/>
              <a:ext cx="123" cy="117"/>
              <a:chOff x="3744" y="1392"/>
              <a:chExt cx="192" cy="192"/>
            </a:xfrm>
          </p:grpSpPr>
          <p:sp>
            <p:nvSpPr>
              <p:cNvPr id="9355" name="Line 57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" name="Oval 58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8" name="Group 59"/>
            <p:cNvGrpSpPr>
              <a:grpSpLocks/>
            </p:cNvGrpSpPr>
            <p:nvPr/>
          </p:nvGrpSpPr>
          <p:grpSpPr bwMode="auto">
            <a:xfrm rot="-4932475">
              <a:off x="4557" y="2163"/>
              <a:ext cx="123" cy="117"/>
              <a:chOff x="3744" y="1392"/>
              <a:chExt cx="192" cy="192"/>
            </a:xfrm>
          </p:grpSpPr>
          <p:sp>
            <p:nvSpPr>
              <p:cNvPr id="9358" name="Line 60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" name="Oval 61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29" name="Group 62"/>
            <p:cNvGrpSpPr>
              <a:grpSpLocks/>
            </p:cNvGrpSpPr>
            <p:nvPr/>
          </p:nvGrpSpPr>
          <p:grpSpPr bwMode="auto">
            <a:xfrm>
              <a:off x="4272" y="2208"/>
              <a:ext cx="118" cy="123"/>
              <a:chOff x="3744" y="1392"/>
              <a:chExt cx="192" cy="192"/>
            </a:xfrm>
          </p:grpSpPr>
          <p:sp>
            <p:nvSpPr>
              <p:cNvPr id="9361" name="Line 63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2" name="Oval 64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30" name="Group 65"/>
            <p:cNvGrpSpPr>
              <a:grpSpLocks/>
            </p:cNvGrpSpPr>
            <p:nvPr/>
          </p:nvGrpSpPr>
          <p:grpSpPr bwMode="auto">
            <a:xfrm rot="-4932475">
              <a:off x="4317" y="2211"/>
              <a:ext cx="123" cy="117"/>
              <a:chOff x="3744" y="1392"/>
              <a:chExt cx="192" cy="192"/>
            </a:xfrm>
          </p:grpSpPr>
          <p:sp>
            <p:nvSpPr>
              <p:cNvPr id="9364" name="Line 66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" name="Oval 67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</p:grpSp>
      <p:sp>
        <p:nvSpPr>
          <p:cNvPr id="9366" name="AutoShape 74"/>
          <p:cNvSpPr>
            <a:spLocks noChangeArrowheads="1"/>
          </p:cNvSpPr>
          <p:nvPr/>
        </p:nvSpPr>
        <p:spPr bwMode="auto">
          <a:xfrm>
            <a:off x="3187700" y="5105400"/>
            <a:ext cx="142875" cy="152400"/>
          </a:xfrm>
          <a:prstGeom prst="flowChartConnector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9367" name="AutoShape 75"/>
          <p:cNvSpPr>
            <a:spLocks noChangeArrowheads="1"/>
          </p:cNvSpPr>
          <p:nvPr/>
        </p:nvSpPr>
        <p:spPr bwMode="auto">
          <a:xfrm>
            <a:off x="3757613" y="5105400"/>
            <a:ext cx="142875" cy="152400"/>
          </a:xfrm>
          <a:prstGeom prst="flowChartConnector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grpSp>
        <p:nvGrpSpPr>
          <p:cNvPr id="31" name="Group 76"/>
          <p:cNvGrpSpPr>
            <a:grpSpLocks/>
          </p:cNvGrpSpPr>
          <p:nvPr/>
        </p:nvGrpSpPr>
        <p:grpSpPr bwMode="auto">
          <a:xfrm flipV="1">
            <a:off x="2897188" y="5118100"/>
            <a:ext cx="925512" cy="76200"/>
            <a:chOff x="4128" y="3264"/>
            <a:chExt cx="576" cy="0"/>
          </a:xfrm>
        </p:grpSpPr>
        <p:sp>
          <p:nvSpPr>
            <p:cNvPr id="9369" name="Line 77"/>
            <p:cNvSpPr>
              <a:spLocks noChangeShapeType="1"/>
            </p:cNvSpPr>
            <p:nvPr/>
          </p:nvSpPr>
          <p:spPr bwMode="auto">
            <a:xfrm>
              <a:off x="4320" y="3264"/>
              <a:ext cx="38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Line 78"/>
            <p:cNvSpPr>
              <a:spLocks noChangeShapeType="1"/>
            </p:cNvSpPr>
            <p:nvPr/>
          </p:nvSpPr>
          <p:spPr bwMode="auto">
            <a:xfrm>
              <a:off x="4128" y="3264"/>
              <a:ext cx="192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90" name="Line 86"/>
          <p:cNvSpPr>
            <a:spLocks noChangeShapeType="1"/>
          </p:cNvSpPr>
          <p:nvPr/>
        </p:nvSpPr>
        <p:spPr bwMode="auto">
          <a:xfrm>
            <a:off x="2405063" y="5181600"/>
            <a:ext cx="8286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04" name="Group 156"/>
          <p:cNvGrpSpPr>
            <a:grpSpLocks/>
          </p:cNvGrpSpPr>
          <p:nvPr/>
        </p:nvGrpSpPr>
        <p:grpSpPr bwMode="auto">
          <a:xfrm>
            <a:off x="985838" y="4711700"/>
            <a:ext cx="1192212" cy="487363"/>
            <a:chOff x="511" y="2968"/>
            <a:chExt cx="803" cy="307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 flipV="1">
              <a:off x="830" y="2968"/>
              <a:ext cx="0" cy="3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90"/>
            <p:cNvSpPr>
              <a:spLocks noChangeShapeType="1"/>
            </p:cNvSpPr>
            <p:nvPr/>
          </p:nvSpPr>
          <p:spPr bwMode="auto">
            <a:xfrm>
              <a:off x="511" y="2980"/>
              <a:ext cx="32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1"/>
            <p:cNvSpPr>
              <a:spLocks noChangeShapeType="1"/>
            </p:cNvSpPr>
            <p:nvPr/>
          </p:nvSpPr>
          <p:spPr bwMode="auto">
            <a:xfrm flipH="1">
              <a:off x="843" y="3264"/>
              <a:ext cx="4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05" name="Group 96"/>
          <p:cNvGrpSpPr>
            <a:grpSpLocks/>
          </p:cNvGrpSpPr>
          <p:nvPr/>
        </p:nvGrpSpPr>
        <p:grpSpPr bwMode="auto">
          <a:xfrm>
            <a:off x="4189413" y="4191000"/>
            <a:ext cx="1587" cy="533400"/>
            <a:chOff x="5280" y="2640"/>
            <a:chExt cx="0" cy="336"/>
          </a:xfrm>
        </p:grpSpPr>
        <p:sp>
          <p:nvSpPr>
            <p:cNvPr id="9377" name="Line 97"/>
            <p:cNvSpPr>
              <a:spLocks noChangeShapeType="1"/>
            </p:cNvSpPr>
            <p:nvPr/>
          </p:nvSpPr>
          <p:spPr bwMode="auto">
            <a:xfrm flipV="1">
              <a:off x="5280" y="2640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Line 98"/>
            <p:cNvSpPr>
              <a:spLocks noChangeShapeType="1"/>
            </p:cNvSpPr>
            <p:nvPr/>
          </p:nvSpPr>
          <p:spPr bwMode="auto">
            <a:xfrm>
              <a:off x="5280" y="2832"/>
              <a:ext cx="0" cy="14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0" name="Line 16"/>
          <p:cNvSpPr>
            <a:spLocks noChangeShapeType="1"/>
          </p:cNvSpPr>
          <p:nvPr/>
        </p:nvSpPr>
        <p:spPr bwMode="auto">
          <a:xfrm>
            <a:off x="2438400" y="5181600"/>
            <a:ext cx="828675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1" name="Freeform 165"/>
          <p:cNvSpPr>
            <a:spLocks/>
          </p:cNvSpPr>
          <p:nvPr/>
        </p:nvSpPr>
        <p:spPr bwMode="auto">
          <a:xfrm>
            <a:off x="3889375" y="4572000"/>
            <a:ext cx="528638" cy="685800"/>
          </a:xfrm>
          <a:custGeom>
            <a:avLst/>
            <a:gdLst>
              <a:gd name="T0" fmla="*/ 0 w 384"/>
              <a:gd name="T1" fmla="*/ 336 h 392"/>
              <a:gd name="T2" fmla="*/ 240 w 384"/>
              <a:gd name="T3" fmla="*/ 336 h 392"/>
              <a:gd name="T4" fmla="*/ 384 w 384"/>
              <a:gd name="T5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392">
                <a:moveTo>
                  <a:pt x="0" y="336"/>
                </a:moveTo>
                <a:cubicBezTo>
                  <a:pt x="88" y="364"/>
                  <a:pt x="176" y="392"/>
                  <a:pt x="240" y="336"/>
                </a:cubicBezTo>
                <a:cubicBezTo>
                  <a:pt x="304" y="280"/>
                  <a:pt x="360" y="56"/>
                  <a:pt x="384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2" name="Freeform 166"/>
          <p:cNvSpPr>
            <a:spLocks/>
          </p:cNvSpPr>
          <p:nvPr/>
        </p:nvSpPr>
        <p:spPr bwMode="auto">
          <a:xfrm>
            <a:off x="3889375" y="4565650"/>
            <a:ext cx="528638" cy="685800"/>
          </a:xfrm>
          <a:custGeom>
            <a:avLst/>
            <a:gdLst>
              <a:gd name="T0" fmla="*/ 0 w 384"/>
              <a:gd name="T1" fmla="*/ 336 h 392"/>
              <a:gd name="T2" fmla="*/ 240 w 384"/>
              <a:gd name="T3" fmla="*/ 336 h 392"/>
              <a:gd name="T4" fmla="*/ 384 w 384"/>
              <a:gd name="T5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392">
                <a:moveTo>
                  <a:pt x="0" y="336"/>
                </a:moveTo>
                <a:cubicBezTo>
                  <a:pt x="88" y="364"/>
                  <a:pt x="176" y="392"/>
                  <a:pt x="240" y="336"/>
                </a:cubicBezTo>
                <a:cubicBezTo>
                  <a:pt x="304" y="280"/>
                  <a:pt x="360" y="56"/>
                  <a:pt x="384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06" name="Group 167"/>
          <p:cNvGrpSpPr>
            <a:grpSpLocks/>
          </p:cNvGrpSpPr>
          <p:nvPr/>
        </p:nvGrpSpPr>
        <p:grpSpPr bwMode="auto">
          <a:xfrm>
            <a:off x="2441575" y="2971800"/>
            <a:ext cx="1495425" cy="1676400"/>
            <a:chOff x="1492" y="1872"/>
            <a:chExt cx="1008" cy="1056"/>
          </a:xfrm>
        </p:grpSpPr>
        <p:sp>
          <p:nvSpPr>
            <p:cNvPr id="9384" name="Line 168"/>
            <p:cNvSpPr>
              <a:spLocks noChangeShapeType="1"/>
            </p:cNvSpPr>
            <p:nvPr/>
          </p:nvSpPr>
          <p:spPr bwMode="auto">
            <a:xfrm flipH="1">
              <a:off x="2256" y="2920"/>
              <a:ext cx="2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5" name="Line 169"/>
            <p:cNvSpPr>
              <a:spLocks noChangeShapeType="1"/>
            </p:cNvSpPr>
            <p:nvPr/>
          </p:nvSpPr>
          <p:spPr bwMode="auto">
            <a:xfrm>
              <a:off x="1492" y="1880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Line 170"/>
            <p:cNvSpPr>
              <a:spLocks noChangeShapeType="1"/>
            </p:cNvSpPr>
            <p:nvPr/>
          </p:nvSpPr>
          <p:spPr bwMode="auto">
            <a:xfrm>
              <a:off x="2256" y="1872"/>
              <a:ext cx="0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07" name="Group 171"/>
          <p:cNvGrpSpPr>
            <a:grpSpLocks/>
          </p:cNvGrpSpPr>
          <p:nvPr/>
        </p:nvGrpSpPr>
        <p:grpSpPr bwMode="auto">
          <a:xfrm>
            <a:off x="2441575" y="2971800"/>
            <a:ext cx="1495425" cy="1676400"/>
            <a:chOff x="1492" y="1872"/>
            <a:chExt cx="1008" cy="1056"/>
          </a:xfrm>
        </p:grpSpPr>
        <p:sp>
          <p:nvSpPr>
            <p:cNvPr id="9388" name="Line 172"/>
            <p:cNvSpPr>
              <a:spLocks noChangeShapeType="1"/>
            </p:cNvSpPr>
            <p:nvPr/>
          </p:nvSpPr>
          <p:spPr bwMode="auto">
            <a:xfrm flipH="1">
              <a:off x="2256" y="2920"/>
              <a:ext cx="24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9" name="Line 173"/>
            <p:cNvSpPr>
              <a:spLocks noChangeShapeType="1"/>
            </p:cNvSpPr>
            <p:nvPr/>
          </p:nvSpPr>
          <p:spPr bwMode="auto">
            <a:xfrm>
              <a:off x="1492" y="1880"/>
              <a:ext cx="76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0" name="Line 174"/>
            <p:cNvSpPr>
              <a:spLocks noChangeShapeType="1"/>
            </p:cNvSpPr>
            <p:nvPr/>
          </p:nvSpPr>
          <p:spPr bwMode="auto">
            <a:xfrm>
              <a:off x="2256" y="1872"/>
              <a:ext cx="0" cy="105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91" name="Freeform 175"/>
          <p:cNvSpPr>
            <a:spLocks/>
          </p:cNvSpPr>
          <p:nvPr/>
        </p:nvSpPr>
        <p:spPr bwMode="auto">
          <a:xfrm>
            <a:off x="631825" y="2330450"/>
            <a:ext cx="1779588" cy="2463800"/>
          </a:xfrm>
          <a:custGeom>
            <a:avLst/>
            <a:gdLst>
              <a:gd name="T0" fmla="*/ 48 w 1200"/>
              <a:gd name="T1" fmla="*/ 1552 h 1552"/>
              <a:gd name="T2" fmla="*/ 192 w 1200"/>
              <a:gd name="T3" fmla="*/ 256 h 1552"/>
              <a:gd name="T4" fmla="*/ 1200 w 1200"/>
              <a:gd name="T5" fmla="*/ 1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1552">
                <a:moveTo>
                  <a:pt x="48" y="1552"/>
                </a:moveTo>
                <a:cubicBezTo>
                  <a:pt x="24" y="1032"/>
                  <a:pt x="0" y="512"/>
                  <a:pt x="192" y="256"/>
                </a:cubicBezTo>
                <a:cubicBezTo>
                  <a:pt x="384" y="0"/>
                  <a:pt x="792" y="8"/>
                  <a:pt x="1200" y="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2" name="Freeform 176"/>
          <p:cNvSpPr>
            <a:spLocks/>
          </p:cNvSpPr>
          <p:nvPr/>
        </p:nvSpPr>
        <p:spPr bwMode="auto">
          <a:xfrm>
            <a:off x="631825" y="2330450"/>
            <a:ext cx="1779588" cy="2463800"/>
          </a:xfrm>
          <a:custGeom>
            <a:avLst/>
            <a:gdLst>
              <a:gd name="T0" fmla="*/ 48 w 1200"/>
              <a:gd name="T1" fmla="*/ 1552 h 1552"/>
              <a:gd name="T2" fmla="*/ 192 w 1200"/>
              <a:gd name="T3" fmla="*/ 256 h 1552"/>
              <a:gd name="T4" fmla="*/ 1200 w 1200"/>
              <a:gd name="T5" fmla="*/ 1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1552">
                <a:moveTo>
                  <a:pt x="48" y="1552"/>
                </a:moveTo>
                <a:cubicBezTo>
                  <a:pt x="24" y="1032"/>
                  <a:pt x="0" y="512"/>
                  <a:pt x="192" y="256"/>
                </a:cubicBezTo>
                <a:cubicBezTo>
                  <a:pt x="384" y="0"/>
                  <a:pt x="792" y="8"/>
                  <a:pt x="1200" y="1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3" name="AutoShape 177"/>
          <p:cNvSpPr>
            <a:spLocks noChangeArrowheads="1"/>
          </p:cNvSpPr>
          <p:nvPr/>
        </p:nvSpPr>
        <p:spPr bwMode="auto">
          <a:xfrm>
            <a:off x="624038" y="5715000"/>
            <a:ext cx="35052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/>
              <a:t>Ống</a:t>
            </a:r>
            <a:r>
              <a:rPr lang="en-US" sz="2000" b="1" dirty="0"/>
              <a:t> </a:t>
            </a:r>
            <a:r>
              <a:rPr lang="en-US" sz="2000" b="1" dirty="0" err="1"/>
              <a:t>dây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lõi</a:t>
            </a:r>
            <a:r>
              <a:rPr lang="en-US" sz="2000" b="1" dirty="0"/>
              <a:t> </a:t>
            </a:r>
            <a:r>
              <a:rPr lang="en-US" sz="2000" b="1" dirty="0" err="1"/>
              <a:t>sắt</a:t>
            </a:r>
            <a:r>
              <a:rPr lang="en-US" sz="2000" b="1" dirty="0"/>
              <a:t> non</a:t>
            </a:r>
          </a:p>
        </p:txBody>
      </p:sp>
      <p:grpSp>
        <p:nvGrpSpPr>
          <p:cNvPr id="47109" name="Group 181"/>
          <p:cNvGrpSpPr>
            <a:grpSpLocks/>
          </p:cNvGrpSpPr>
          <p:nvPr/>
        </p:nvGrpSpPr>
        <p:grpSpPr bwMode="auto">
          <a:xfrm>
            <a:off x="5483225" y="4711700"/>
            <a:ext cx="1192213" cy="487363"/>
            <a:chOff x="511" y="2968"/>
            <a:chExt cx="803" cy="307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830" y="2968"/>
              <a:ext cx="0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0"/>
            <p:cNvSpPr>
              <a:spLocks noChangeShapeType="1"/>
            </p:cNvSpPr>
            <p:nvPr/>
          </p:nvSpPr>
          <p:spPr bwMode="auto">
            <a:xfrm>
              <a:off x="511" y="2980"/>
              <a:ext cx="3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1"/>
            <p:cNvSpPr>
              <a:spLocks noChangeShapeType="1"/>
            </p:cNvSpPr>
            <p:nvPr/>
          </p:nvSpPr>
          <p:spPr bwMode="auto">
            <a:xfrm flipH="1">
              <a:off x="843" y="3264"/>
              <a:ext cx="4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405" name="Picture 9" descr="bientrotayqu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14853" r="16348" b="13181"/>
          <a:stretch>
            <a:fillRect/>
          </a:stretch>
        </p:blipFill>
        <p:spPr bwMode="auto">
          <a:xfrm>
            <a:off x="6216650" y="4221163"/>
            <a:ext cx="10906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06" name="Picture 10" descr="ampeke1chie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6" t="22151" r="11765" b="9627"/>
          <a:stretch>
            <a:fillRect/>
          </a:stretch>
        </p:blipFill>
        <p:spPr bwMode="auto">
          <a:xfrm>
            <a:off x="8213725" y="3810000"/>
            <a:ext cx="81438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07" name="Picture 11" descr="namchamdi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6" t="21548" r="28584" b="21548"/>
          <a:stretch>
            <a:fillRect/>
          </a:stretch>
        </p:blipFill>
        <p:spPr bwMode="auto">
          <a:xfrm>
            <a:off x="6545263" y="2057400"/>
            <a:ext cx="933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08" name="Rectangle 12"/>
          <p:cNvSpPr>
            <a:spLocks noChangeArrowheads="1"/>
          </p:cNvSpPr>
          <p:nvPr/>
        </p:nvSpPr>
        <p:spPr bwMode="auto">
          <a:xfrm>
            <a:off x="5618163" y="3886200"/>
            <a:ext cx="1878012" cy="146050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9409" name="Rectangle 13"/>
          <p:cNvSpPr>
            <a:spLocks noChangeArrowheads="1"/>
          </p:cNvSpPr>
          <p:nvPr/>
        </p:nvSpPr>
        <p:spPr bwMode="auto">
          <a:xfrm>
            <a:off x="6129338" y="1981200"/>
            <a:ext cx="53975" cy="1874838"/>
          </a:xfrm>
          <a:prstGeom prst="rect">
            <a:avLst/>
          </a:prstGeom>
          <a:solidFill>
            <a:schemeClr val="tx2"/>
          </a:solidFill>
          <a:ln w="3810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9410" name="Rectangle 14"/>
          <p:cNvSpPr>
            <a:spLocks noChangeArrowheads="1"/>
          </p:cNvSpPr>
          <p:nvPr/>
        </p:nvSpPr>
        <p:spPr bwMode="auto">
          <a:xfrm>
            <a:off x="6172200" y="2078038"/>
            <a:ext cx="1309688" cy="492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9411" name="Rectangle 15"/>
          <p:cNvSpPr>
            <a:spLocks noChangeArrowheads="1"/>
          </p:cNvSpPr>
          <p:nvPr/>
        </p:nvSpPr>
        <p:spPr bwMode="auto">
          <a:xfrm>
            <a:off x="6064250" y="2041525"/>
            <a:ext cx="173038" cy="984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grpSp>
        <p:nvGrpSpPr>
          <p:cNvPr id="47110" name="Group 28"/>
          <p:cNvGrpSpPr>
            <a:grpSpLocks/>
          </p:cNvGrpSpPr>
          <p:nvPr/>
        </p:nvGrpSpPr>
        <p:grpSpPr bwMode="auto">
          <a:xfrm>
            <a:off x="6615113" y="3276600"/>
            <a:ext cx="744537" cy="271463"/>
            <a:chOff x="4176" y="2160"/>
            <a:chExt cx="502" cy="171"/>
          </a:xfrm>
        </p:grpSpPr>
        <p:grpSp>
          <p:nvGrpSpPr>
            <p:cNvPr id="47112" name="Group 29"/>
            <p:cNvGrpSpPr>
              <a:grpSpLocks/>
            </p:cNvGrpSpPr>
            <p:nvPr/>
          </p:nvGrpSpPr>
          <p:grpSpPr bwMode="auto">
            <a:xfrm rot="10602233">
              <a:off x="4368" y="2160"/>
              <a:ext cx="118" cy="123"/>
              <a:chOff x="3744" y="1392"/>
              <a:chExt cx="192" cy="192"/>
            </a:xfrm>
          </p:grpSpPr>
          <p:sp>
            <p:nvSpPr>
              <p:cNvPr id="9414" name="Line 30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5" name="Oval 31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13" name="Group 32"/>
            <p:cNvGrpSpPr>
              <a:grpSpLocks/>
            </p:cNvGrpSpPr>
            <p:nvPr/>
          </p:nvGrpSpPr>
          <p:grpSpPr bwMode="auto">
            <a:xfrm>
              <a:off x="4560" y="2160"/>
              <a:ext cx="118" cy="122"/>
              <a:chOff x="3744" y="1392"/>
              <a:chExt cx="192" cy="192"/>
            </a:xfrm>
          </p:grpSpPr>
          <p:sp>
            <p:nvSpPr>
              <p:cNvPr id="9417" name="Line 33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8" name="Oval 34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14" name="Group 35"/>
            <p:cNvGrpSpPr>
              <a:grpSpLocks/>
            </p:cNvGrpSpPr>
            <p:nvPr/>
          </p:nvGrpSpPr>
          <p:grpSpPr bwMode="auto">
            <a:xfrm rot="5400000">
              <a:off x="4222" y="2162"/>
              <a:ext cx="122" cy="118"/>
              <a:chOff x="3744" y="1392"/>
              <a:chExt cx="192" cy="192"/>
            </a:xfrm>
          </p:grpSpPr>
          <p:sp>
            <p:nvSpPr>
              <p:cNvPr id="9420" name="Line 36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1" name="Oval 37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15" name="Group 38"/>
            <p:cNvGrpSpPr>
              <a:grpSpLocks/>
            </p:cNvGrpSpPr>
            <p:nvPr/>
          </p:nvGrpSpPr>
          <p:grpSpPr bwMode="auto">
            <a:xfrm>
              <a:off x="4320" y="2208"/>
              <a:ext cx="118" cy="123"/>
              <a:chOff x="3744" y="1392"/>
              <a:chExt cx="192" cy="192"/>
            </a:xfrm>
          </p:grpSpPr>
          <p:sp>
            <p:nvSpPr>
              <p:cNvPr id="9423" name="Line 39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" name="Oval 40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16" name="Group 41"/>
            <p:cNvGrpSpPr>
              <a:grpSpLocks/>
            </p:cNvGrpSpPr>
            <p:nvPr/>
          </p:nvGrpSpPr>
          <p:grpSpPr bwMode="auto">
            <a:xfrm>
              <a:off x="4176" y="2160"/>
              <a:ext cx="118" cy="122"/>
              <a:chOff x="3744" y="1392"/>
              <a:chExt cx="192" cy="192"/>
            </a:xfrm>
          </p:grpSpPr>
          <p:sp>
            <p:nvSpPr>
              <p:cNvPr id="9426" name="Line 42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" name="Oval 43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17" name="Group 44"/>
            <p:cNvGrpSpPr>
              <a:grpSpLocks/>
            </p:cNvGrpSpPr>
            <p:nvPr/>
          </p:nvGrpSpPr>
          <p:grpSpPr bwMode="auto">
            <a:xfrm rot="-4932475">
              <a:off x="4317" y="2211"/>
              <a:ext cx="123" cy="118"/>
              <a:chOff x="3744" y="1392"/>
              <a:chExt cx="192" cy="192"/>
            </a:xfrm>
          </p:grpSpPr>
          <p:sp>
            <p:nvSpPr>
              <p:cNvPr id="9429" name="Line 45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" name="Oval 46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18" name="Group 47"/>
            <p:cNvGrpSpPr>
              <a:grpSpLocks/>
            </p:cNvGrpSpPr>
            <p:nvPr/>
          </p:nvGrpSpPr>
          <p:grpSpPr bwMode="auto">
            <a:xfrm rot="10602233">
              <a:off x="4176" y="2208"/>
              <a:ext cx="118" cy="123"/>
              <a:chOff x="3744" y="1392"/>
              <a:chExt cx="192" cy="192"/>
            </a:xfrm>
          </p:grpSpPr>
          <p:sp>
            <p:nvSpPr>
              <p:cNvPr id="9432" name="Line 48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" name="Oval 49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19" name="Group 50"/>
            <p:cNvGrpSpPr>
              <a:grpSpLocks/>
            </p:cNvGrpSpPr>
            <p:nvPr/>
          </p:nvGrpSpPr>
          <p:grpSpPr bwMode="auto">
            <a:xfrm rot="10550329">
              <a:off x="4224" y="2160"/>
              <a:ext cx="118" cy="122"/>
              <a:chOff x="3744" y="1392"/>
              <a:chExt cx="192" cy="192"/>
            </a:xfrm>
          </p:grpSpPr>
          <p:sp>
            <p:nvSpPr>
              <p:cNvPr id="9435" name="Line 51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" name="Oval 52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21" name="Group 53"/>
            <p:cNvGrpSpPr>
              <a:grpSpLocks/>
            </p:cNvGrpSpPr>
            <p:nvPr/>
          </p:nvGrpSpPr>
          <p:grpSpPr bwMode="auto">
            <a:xfrm rot="5400000">
              <a:off x="4366" y="2162"/>
              <a:ext cx="122" cy="118"/>
              <a:chOff x="3744" y="1392"/>
              <a:chExt cx="192" cy="192"/>
            </a:xfrm>
          </p:grpSpPr>
          <p:sp>
            <p:nvSpPr>
              <p:cNvPr id="9438" name="Line 54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9" name="Oval 55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22" name="Group 56"/>
            <p:cNvGrpSpPr>
              <a:grpSpLocks/>
            </p:cNvGrpSpPr>
            <p:nvPr/>
          </p:nvGrpSpPr>
          <p:grpSpPr bwMode="auto">
            <a:xfrm rot="2700000">
              <a:off x="4461" y="2163"/>
              <a:ext cx="123" cy="117"/>
              <a:chOff x="3744" y="1392"/>
              <a:chExt cx="192" cy="192"/>
            </a:xfrm>
          </p:grpSpPr>
          <p:sp>
            <p:nvSpPr>
              <p:cNvPr id="9441" name="Line 57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2" name="Oval 58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23" name="Group 59"/>
            <p:cNvGrpSpPr>
              <a:grpSpLocks/>
            </p:cNvGrpSpPr>
            <p:nvPr/>
          </p:nvGrpSpPr>
          <p:grpSpPr bwMode="auto">
            <a:xfrm rot="-4932475">
              <a:off x="4557" y="2163"/>
              <a:ext cx="123" cy="117"/>
              <a:chOff x="3744" y="1392"/>
              <a:chExt cx="192" cy="192"/>
            </a:xfrm>
          </p:grpSpPr>
          <p:sp>
            <p:nvSpPr>
              <p:cNvPr id="9444" name="Line 60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5" name="Oval 61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24" name="Group 62"/>
            <p:cNvGrpSpPr>
              <a:grpSpLocks/>
            </p:cNvGrpSpPr>
            <p:nvPr/>
          </p:nvGrpSpPr>
          <p:grpSpPr bwMode="auto">
            <a:xfrm>
              <a:off x="4272" y="2208"/>
              <a:ext cx="118" cy="123"/>
              <a:chOff x="3744" y="1392"/>
              <a:chExt cx="192" cy="192"/>
            </a:xfrm>
          </p:grpSpPr>
          <p:sp>
            <p:nvSpPr>
              <p:cNvPr id="9447" name="Line 63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8" name="Oval 64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  <p:grpSp>
          <p:nvGrpSpPr>
            <p:cNvPr id="47125" name="Group 65"/>
            <p:cNvGrpSpPr>
              <a:grpSpLocks/>
            </p:cNvGrpSpPr>
            <p:nvPr/>
          </p:nvGrpSpPr>
          <p:grpSpPr bwMode="auto">
            <a:xfrm rot="-4932475">
              <a:off x="4317" y="2211"/>
              <a:ext cx="123" cy="117"/>
              <a:chOff x="3744" y="1392"/>
              <a:chExt cx="192" cy="192"/>
            </a:xfrm>
          </p:grpSpPr>
          <p:sp>
            <p:nvSpPr>
              <p:cNvPr id="9450" name="Line 66"/>
              <p:cNvSpPr>
                <a:spLocks noChangeShapeType="1"/>
              </p:cNvSpPr>
              <p:nvPr/>
            </p:nvSpPr>
            <p:spPr bwMode="auto">
              <a:xfrm>
                <a:off x="3812" y="1436"/>
                <a:ext cx="124" cy="1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" name="Oval 67"/>
              <p:cNvSpPr>
                <a:spLocks noChangeArrowheads="1"/>
              </p:cNvSpPr>
              <p:nvPr/>
            </p:nvSpPr>
            <p:spPr bwMode="auto">
              <a:xfrm rot="-2526930">
                <a:off x="3744" y="1392"/>
                <a:ext cx="96" cy="48"/>
              </a:xfrm>
              <a:prstGeom prst="ellipse">
                <a:avLst/>
              </a:prstGeom>
              <a:solidFill>
                <a:schemeClr val="bg2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 sz="2400">
                  <a:latin typeface="Arial" charset="0"/>
                </a:endParaRPr>
              </a:p>
            </p:txBody>
          </p:sp>
        </p:grpSp>
      </p:grpSp>
      <p:sp>
        <p:nvSpPr>
          <p:cNvPr id="9452" name="AutoShape 74"/>
          <p:cNvSpPr>
            <a:spLocks noChangeArrowheads="1"/>
          </p:cNvSpPr>
          <p:nvPr/>
        </p:nvSpPr>
        <p:spPr bwMode="auto">
          <a:xfrm>
            <a:off x="7683500" y="5105400"/>
            <a:ext cx="142875" cy="152400"/>
          </a:xfrm>
          <a:prstGeom prst="flowChartConnector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9453" name="AutoShape 75"/>
          <p:cNvSpPr>
            <a:spLocks noChangeArrowheads="1"/>
          </p:cNvSpPr>
          <p:nvPr/>
        </p:nvSpPr>
        <p:spPr bwMode="auto">
          <a:xfrm>
            <a:off x="8253413" y="5105400"/>
            <a:ext cx="142875" cy="152400"/>
          </a:xfrm>
          <a:prstGeom prst="flowChartConnector">
            <a:avLst/>
          </a:prstGeom>
          <a:solidFill>
            <a:srgbClr val="FF33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grpSp>
        <p:nvGrpSpPr>
          <p:cNvPr id="47126" name="Group 76"/>
          <p:cNvGrpSpPr>
            <a:grpSpLocks/>
          </p:cNvGrpSpPr>
          <p:nvPr/>
        </p:nvGrpSpPr>
        <p:grpSpPr bwMode="auto">
          <a:xfrm flipV="1">
            <a:off x="7392988" y="5118100"/>
            <a:ext cx="925512" cy="76200"/>
            <a:chOff x="4128" y="3264"/>
            <a:chExt cx="576" cy="0"/>
          </a:xfrm>
        </p:grpSpPr>
        <p:sp>
          <p:nvSpPr>
            <p:cNvPr id="9455" name="Line 77"/>
            <p:cNvSpPr>
              <a:spLocks noChangeShapeType="1"/>
            </p:cNvSpPr>
            <p:nvPr/>
          </p:nvSpPr>
          <p:spPr bwMode="auto">
            <a:xfrm>
              <a:off x="4320" y="3264"/>
              <a:ext cx="384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6" name="Line 78"/>
            <p:cNvSpPr>
              <a:spLocks noChangeShapeType="1"/>
            </p:cNvSpPr>
            <p:nvPr/>
          </p:nvSpPr>
          <p:spPr bwMode="auto">
            <a:xfrm>
              <a:off x="4128" y="3264"/>
              <a:ext cx="192" cy="0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Line 86"/>
          <p:cNvSpPr>
            <a:spLocks noChangeShapeType="1"/>
          </p:cNvSpPr>
          <p:nvPr/>
        </p:nvSpPr>
        <p:spPr bwMode="auto">
          <a:xfrm>
            <a:off x="6900863" y="5181600"/>
            <a:ext cx="82867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27" name="Group 242"/>
          <p:cNvGrpSpPr>
            <a:grpSpLocks/>
          </p:cNvGrpSpPr>
          <p:nvPr/>
        </p:nvGrpSpPr>
        <p:grpSpPr bwMode="auto">
          <a:xfrm>
            <a:off x="5481638" y="4711700"/>
            <a:ext cx="1192212" cy="487363"/>
            <a:chOff x="511" y="2968"/>
            <a:chExt cx="803" cy="307"/>
          </a:xfrm>
        </p:grpSpPr>
        <p:sp>
          <p:nvSpPr>
            <p:cNvPr id="15" name="Line 4"/>
            <p:cNvSpPr>
              <a:spLocks noChangeShapeType="1"/>
            </p:cNvSpPr>
            <p:nvPr/>
          </p:nvSpPr>
          <p:spPr bwMode="auto">
            <a:xfrm flipV="1">
              <a:off x="830" y="2968"/>
              <a:ext cx="0" cy="3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4" name="Line 90"/>
            <p:cNvSpPr>
              <a:spLocks noChangeShapeType="1"/>
            </p:cNvSpPr>
            <p:nvPr/>
          </p:nvSpPr>
          <p:spPr bwMode="auto">
            <a:xfrm>
              <a:off x="511" y="2980"/>
              <a:ext cx="32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5" name="Line 91"/>
            <p:cNvSpPr>
              <a:spLocks noChangeShapeType="1"/>
            </p:cNvSpPr>
            <p:nvPr/>
          </p:nvSpPr>
          <p:spPr bwMode="auto">
            <a:xfrm flipH="1">
              <a:off x="843" y="3264"/>
              <a:ext cx="4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28" name="Group 96"/>
          <p:cNvGrpSpPr>
            <a:grpSpLocks/>
          </p:cNvGrpSpPr>
          <p:nvPr/>
        </p:nvGrpSpPr>
        <p:grpSpPr bwMode="auto">
          <a:xfrm>
            <a:off x="8685213" y="4191000"/>
            <a:ext cx="1587" cy="533400"/>
            <a:chOff x="5280" y="2640"/>
            <a:chExt cx="0" cy="336"/>
          </a:xfrm>
        </p:grpSpPr>
        <p:sp>
          <p:nvSpPr>
            <p:cNvPr id="9463" name="Line 97"/>
            <p:cNvSpPr>
              <a:spLocks noChangeShapeType="1"/>
            </p:cNvSpPr>
            <p:nvPr/>
          </p:nvSpPr>
          <p:spPr bwMode="auto">
            <a:xfrm flipV="1">
              <a:off x="5280" y="2640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4" name="Line 98"/>
            <p:cNvSpPr>
              <a:spLocks noChangeShapeType="1"/>
            </p:cNvSpPr>
            <p:nvPr/>
          </p:nvSpPr>
          <p:spPr bwMode="auto">
            <a:xfrm>
              <a:off x="5280" y="2832"/>
              <a:ext cx="0" cy="14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934200" y="5181600"/>
            <a:ext cx="828675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66" name="Freeform 250"/>
          <p:cNvSpPr>
            <a:spLocks/>
          </p:cNvSpPr>
          <p:nvPr/>
        </p:nvSpPr>
        <p:spPr bwMode="auto">
          <a:xfrm>
            <a:off x="8385175" y="4572000"/>
            <a:ext cx="528638" cy="685800"/>
          </a:xfrm>
          <a:custGeom>
            <a:avLst/>
            <a:gdLst>
              <a:gd name="T0" fmla="*/ 0 w 384"/>
              <a:gd name="T1" fmla="*/ 336 h 392"/>
              <a:gd name="T2" fmla="*/ 240 w 384"/>
              <a:gd name="T3" fmla="*/ 336 h 392"/>
              <a:gd name="T4" fmla="*/ 384 w 384"/>
              <a:gd name="T5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392">
                <a:moveTo>
                  <a:pt x="0" y="336"/>
                </a:moveTo>
                <a:cubicBezTo>
                  <a:pt x="88" y="364"/>
                  <a:pt x="176" y="392"/>
                  <a:pt x="240" y="336"/>
                </a:cubicBezTo>
                <a:cubicBezTo>
                  <a:pt x="304" y="280"/>
                  <a:pt x="360" y="56"/>
                  <a:pt x="384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67" name="Freeform 251"/>
          <p:cNvSpPr>
            <a:spLocks/>
          </p:cNvSpPr>
          <p:nvPr/>
        </p:nvSpPr>
        <p:spPr bwMode="auto">
          <a:xfrm>
            <a:off x="8385175" y="4565650"/>
            <a:ext cx="528638" cy="685800"/>
          </a:xfrm>
          <a:custGeom>
            <a:avLst/>
            <a:gdLst>
              <a:gd name="T0" fmla="*/ 0 w 384"/>
              <a:gd name="T1" fmla="*/ 336 h 392"/>
              <a:gd name="T2" fmla="*/ 240 w 384"/>
              <a:gd name="T3" fmla="*/ 336 h 392"/>
              <a:gd name="T4" fmla="*/ 384 w 384"/>
              <a:gd name="T5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392">
                <a:moveTo>
                  <a:pt x="0" y="336"/>
                </a:moveTo>
                <a:cubicBezTo>
                  <a:pt x="88" y="364"/>
                  <a:pt x="176" y="392"/>
                  <a:pt x="240" y="336"/>
                </a:cubicBezTo>
                <a:cubicBezTo>
                  <a:pt x="304" y="280"/>
                  <a:pt x="360" y="56"/>
                  <a:pt x="384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29" name="Group 252"/>
          <p:cNvGrpSpPr>
            <a:grpSpLocks/>
          </p:cNvGrpSpPr>
          <p:nvPr/>
        </p:nvGrpSpPr>
        <p:grpSpPr bwMode="auto">
          <a:xfrm>
            <a:off x="6937375" y="2971800"/>
            <a:ext cx="1495425" cy="1676400"/>
            <a:chOff x="1492" y="1872"/>
            <a:chExt cx="1008" cy="1056"/>
          </a:xfrm>
        </p:grpSpPr>
        <p:sp>
          <p:nvSpPr>
            <p:cNvPr id="9469" name="Line 253"/>
            <p:cNvSpPr>
              <a:spLocks noChangeShapeType="1"/>
            </p:cNvSpPr>
            <p:nvPr/>
          </p:nvSpPr>
          <p:spPr bwMode="auto">
            <a:xfrm flipH="1">
              <a:off x="2256" y="2920"/>
              <a:ext cx="2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0" name="Line 254"/>
            <p:cNvSpPr>
              <a:spLocks noChangeShapeType="1"/>
            </p:cNvSpPr>
            <p:nvPr/>
          </p:nvSpPr>
          <p:spPr bwMode="auto">
            <a:xfrm>
              <a:off x="1492" y="1880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1" name="Line 255"/>
            <p:cNvSpPr>
              <a:spLocks noChangeShapeType="1"/>
            </p:cNvSpPr>
            <p:nvPr/>
          </p:nvSpPr>
          <p:spPr bwMode="auto">
            <a:xfrm>
              <a:off x="2256" y="1872"/>
              <a:ext cx="0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30" name="Group 256"/>
          <p:cNvGrpSpPr>
            <a:grpSpLocks/>
          </p:cNvGrpSpPr>
          <p:nvPr/>
        </p:nvGrpSpPr>
        <p:grpSpPr bwMode="auto">
          <a:xfrm>
            <a:off x="6937375" y="2971800"/>
            <a:ext cx="1495425" cy="1676400"/>
            <a:chOff x="1492" y="1872"/>
            <a:chExt cx="1008" cy="1056"/>
          </a:xfrm>
        </p:grpSpPr>
        <p:sp>
          <p:nvSpPr>
            <p:cNvPr id="9473" name="Line 257"/>
            <p:cNvSpPr>
              <a:spLocks noChangeShapeType="1"/>
            </p:cNvSpPr>
            <p:nvPr/>
          </p:nvSpPr>
          <p:spPr bwMode="auto">
            <a:xfrm flipH="1">
              <a:off x="2256" y="2920"/>
              <a:ext cx="24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4" name="Line 258"/>
            <p:cNvSpPr>
              <a:spLocks noChangeShapeType="1"/>
            </p:cNvSpPr>
            <p:nvPr/>
          </p:nvSpPr>
          <p:spPr bwMode="auto">
            <a:xfrm>
              <a:off x="1492" y="1880"/>
              <a:ext cx="768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5" name="Line 259"/>
            <p:cNvSpPr>
              <a:spLocks noChangeShapeType="1"/>
            </p:cNvSpPr>
            <p:nvPr/>
          </p:nvSpPr>
          <p:spPr bwMode="auto">
            <a:xfrm>
              <a:off x="2256" y="1872"/>
              <a:ext cx="0" cy="105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76" name="Freeform 260"/>
          <p:cNvSpPr>
            <a:spLocks/>
          </p:cNvSpPr>
          <p:nvPr/>
        </p:nvSpPr>
        <p:spPr bwMode="auto">
          <a:xfrm>
            <a:off x="5127625" y="2330450"/>
            <a:ext cx="1779588" cy="2463800"/>
          </a:xfrm>
          <a:custGeom>
            <a:avLst/>
            <a:gdLst>
              <a:gd name="T0" fmla="*/ 48 w 1200"/>
              <a:gd name="T1" fmla="*/ 1552 h 1552"/>
              <a:gd name="T2" fmla="*/ 192 w 1200"/>
              <a:gd name="T3" fmla="*/ 256 h 1552"/>
              <a:gd name="T4" fmla="*/ 1200 w 1200"/>
              <a:gd name="T5" fmla="*/ 1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1552">
                <a:moveTo>
                  <a:pt x="48" y="1552"/>
                </a:moveTo>
                <a:cubicBezTo>
                  <a:pt x="24" y="1032"/>
                  <a:pt x="0" y="512"/>
                  <a:pt x="192" y="256"/>
                </a:cubicBezTo>
                <a:cubicBezTo>
                  <a:pt x="384" y="0"/>
                  <a:pt x="792" y="8"/>
                  <a:pt x="1200" y="16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77" name="Freeform 261"/>
          <p:cNvSpPr>
            <a:spLocks/>
          </p:cNvSpPr>
          <p:nvPr/>
        </p:nvSpPr>
        <p:spPr bwMode="auto">
          <a:xfrm>
            <a:off x="5127625" y="2330450"/>
            <a:ext cx="1779588" cy="2463800"/>
          </a:xfrm>
          <a:custGeom>
            <a:avLst/>
            <a:gdLst>
              <a:gd name="T0" fmla="*/ 48 w 1200"/>
              <a:gd name="T1" fmla="*/ 1552 h 1552"/>
              <a:gd name="T2" fmla="*/ 192 w 1200"/>
              <a:gd name="T3" fmla="*/ 256 h 1552"/>
              <a:gd name="T4" fmla="*/ 1200 w 1200"/>
              <a:gd name="T5" fmla="*/ 16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0" h="1552">
                <a:moveTo>
                  <a:pt x="48" y="1552"/>
                </a:moveTo>
                <a:cubicBezTo>
                  <a:pt x="24" y="1032"/>
                  <a:pt x="0" y="512"/>
                  <a:pt x="192" y="256"/>
                </a:cubicBezTo>
                <a:cubicBezTo>
                  <a:pt x="384" y="0"/>
                  <a:pt x="792" y="8"/>
                  <a:pt x="1200" y="1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4" name="AutoShape 178"/>
          <p:cNvSpPr>
            <a:spLocks noChangeArrowheads="1"/>
          </p:cNvSpPr>
          <p:nvPr/>
        </p:nvSpPr>
        <p:spPr bwMode="auto">
          <a:xfrm>
            <a:off x="5348874" y="5715000"/>
            <a:ext cx="32766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/>
              <a:t>Ống</a:t>
            </a:r>
            <a:r>
              <a:rPr lang="en-US" sz="2000" b="1" dirty="0"/>
              <a:t> </a:t>
            </a:r>
            <a:r>
              <a:rPr lang="en-US" sz="2000" b="1" dirty="0" err="1"/>
              <a:t>dây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lõi</a:t>
            </a:r>
            <a:r>
              <a:rPr lang="en-US" sz="2000" b="1" dirty="0"/>
              <a:t> </a:t>
            </a:r>
            <a:r>
              <a:rPr lang="en-US" sz="2000" b="1" dirty="0" err="1"/>
              <a:t>thép</a:t>
            </a:r>
            <a:r>
              <a:rPr lang="en-US" sz="20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026 0.0469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2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0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0" grpId="0" animBg="1"/>
      <p:bldP spid="9382" grpId="0" animBg="1"/>
      <p:bldP spid="9392" grpId="0" animBg="1"/>
      <p:bldP spid="17" grpId="0" animBg="1"/>
      <p:bldP spid="9467" grpId="0" animBg="1"/>
      <p:bldP spid="94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1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0655"/>
              </p:ext>
            </p:extLst>
          </p:nvPr>
        </p:nvGraphicFramePr>
        <p:xfrm>
          <a:off x="228600" y="914400"/>
          <a:ext cx="8686800" cy="2816987"/>
        </p:xfrm>
        <a:graphic>
          <a:graphicData uri="http://schemas.openxmlformats.org/drawingml/2006/table">
            <a:tbl>
              <a:tblPr/>
              <a:tblGrid>
                <a:gridCol w="4343400"/>
                <a:gridCol w="4343400"/>
              </a:tblGrid>
              <a:tr h="7016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Sắt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thép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đặt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trường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đều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nhiễm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đã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bị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nhiễm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sắt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non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còn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giữ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lâu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còn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thép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thì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giữ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lâu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dài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990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latin typeface="Times New Roman" pitchFamily="18" charset="0"/>
              </a:rPr>
              <a:t>So </a:t>
            </a:r>
            <a:r>
              <a:rPr lang="en-US" sz="2800" b="1" dirty="0" err="1" smtClean="0">
                <a:latin typeface="Times New Roman" pitchFamily="18" charset="0"/>
              </a:rPr>
              <a:t>sánh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nhiễm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sắt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thép</a:t>
            </a:r>
            <a:endParaRPr lang="en-US" sz="28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295400" y="1219200"/>
            <a:ext cx="152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04800" y="296863"/>
            <a:ext cx="762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40250" y="3333750"/>
            <a:ext cx="846138" cy="406400"/>
            <a:chOff x="4300" y="2016"/>
            <a:chExt cx="533" cy="256"/>
          </a:xfrm>
        </p:grpSpPr>
        <p:sp>
          <p:nvSpPr>
            <p:cNvPr id="57354" name="Rectangle 10"/>
            <p:cNvSpPr>
              <a:spLocks noChangeArrowheads="1"/>
            </p:cNvSpPr>
            <p:nvPr/>
          </p:nvSpPr>
          <p:spPr bwMode="auto">
            <a:xfrm>
              <a:off x="4300" y="2016"/>
              <a:ext cx="485" cy="256"/>
            </a:xfrm>
            <a:prstGeom prst="rect">
              <a:avLst/>
            </a:prstGeom>
            <a:gradFill rotWithShape="1">
              <a:gsLst>
                <a:gs pos="0">
                  <a:srgbClr val="008080"/>
                </a:gs>
                <a:gs pos="50000">
                  <a:srgbClr val="008080">
                    <a:gamma/>
                    <a:shade val="69804"/>
                    <a:invGamma/>
                  </a:srgbClr>
                </a:gs>
                <a:gs pos="100000">
                  <a:srgbClr val="00808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 dirty="0">
                  <a:solidFill>
                    <a:srgbClr val="FFFF66"/>
                  </a:solidFill>
                </a:rPr>
                <a:t>Pin</a:t>
              </a:r>
            </a:p>
          </p:txBody>
        </p:sp>
        <p:sp>
          <p:nvSpPr>
            <p:cNvPr id="57355" name="Rectangle 11"/>
            <p:cNvSpPr>
              <a:spLocks noChangeArrowheads="1"/>
            </p:cNvSpPr>
            <p:nvPr/>
          </p:nvSpPr>
          <p:spPr bwMode="auto">
            <a:xfrm>
              <a:off x="4785" y="2080"/>
              <a:ext cx="48" cy="144"/>
            </a:xfrm>
            <a:prstGeom prst="rect">
              <a:avLst/>
            </a:prstGeom>
            <a:solidFill>
              <a:srgbClr val="E2041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124200" y="2133600"/>
            <a:ext cx="3048000" cy="1428750"/>
            <a:chOff x="3408" y="1260"/>
            <a:chExt cx="1920" cy="900"/>
          </a:xfrm>
        </p:grpSpPr>
        <p:sp>
          <p:nvSpPr>
            <p:cNvPr id="57357" name="Freeform 13"/>
            <p:cNvSpPr>
              <a:spLocks/>
            </p:cNvSpPr>
            <p:nvPr/>
          </p:nvSpPr>
          <p:spPr bwMode="auto">
            <a:xfrm>
              <a:off x="3830" y="1352"/>
              <a:ext cx="1" cy="8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04"/>
                </a:cxn>
              </a:cxnLst>
              <a:rect l="0" t="0" r="r" b="b"/>
              <a:pathLst>
                <a:path w="1" h="804">
                  <a:moveTo>
                    <a:pt x="0" y="0"/>
                  </a:moveTo>
                  <a:lnTo>
                    <a:pt x="0" y="804"/>
                  </a:ln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408" y="1260"/>
              <a:ext cx="1920" cy="411"/>
              <a:chOff x="2208" y="3646"/>
              <a:chExt cx="1339" cy="192"/>
            </a:xfrm>
          </p:grpSpPr>
          <p:sp>
            <p:nvSpPr>
              <p:cNvPr id="57359" name="AutoShape 15"/>
              <p:cNvSpPr>
                <a:spLocks noChangeArrowheads="1"/>
              </p:cNvSpPr>
              <p:nvPr/>
            </p:nvSpPr>
            <p:spPr bwMode="auto">
              <a:xfrm rot="10800000">
                <a:off x="2208" y="3696"/>
                <a:ext cx="1296" cy="96"/>
              </a:xfrm>
              <a:prstGeom prst="homePlate">
                <a:avLst>
                  <a:gd name="adj" fmla="val 247938"/>
                </a:avLst>
              </a:prstGeom>
              <a:gradFill rotWithShape="1">
                <a:gsLst>
                  <a:gs pos="0">
                    <a:srgbClr val="969696"/>
                  </a:gs>
                  <a:gs pos="50000">
                    <a:srgbClr val="969696">
                      <a:gamma/>
                      <a:shade val="46275"/>
                      <a:invGamma/>
                    </a:srgbClr>
                  </a:gs>
                  <a:gs pos="100000">
                    <a:srgbClr val="969696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60" name="Rectangle 16"/>
              <p:cNvSpPr>
                <a:spLocks noChangeArrowheads="1"/>
              </p:cNvSpPr>
              <p:nvPr/>
            </p:nvSpPr>
            <p:spPr bwMode="auto">
              <a:xfrm>
                <a:off x="3499" y="3646"/>
                <a:ext cx="48" cy="192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50000">
                    <a:srgbClr val="969696">
                      <a:gamma/>
                      <a:shade val="46275"/>
                      <a:invGamma/>
                    </a:srgbClr>
                  </a:gs>
                  <a:gs pos="100000">
                    <a:srgbClr val="969696"/>
                  </a:gs>
                </a:gsLst>
                <a:lin ang="54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361" name="Freeform 17"/>
            <p:cNvSpPr>
              <a:spLocks/>
            </p:cNvSpPr>
            <p:nvPr/>
          </p:nvSpPr>
          <p:spPr bwMode="auto">
            <a:xfrm>
              <a:off x="4060" y="1296"/>
              <a:ext cx="110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Freeform 18"/>
            <p:cNvSpPr>
              <a:spLocks/>
            </p:cNvSpPr>
            <p:nvPr/>
          </p:nvSpPr>
          <p:spPr bwMode="auto">
            <a:xfrm>
              <a:off x="4170" y="1298"/>
              <a:ext cx="111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Freeform 19"/>
            <p:cNvSpPr>
              <a:spLocks/>
            </p:cNvSpPr>
            <p:nvPr/>
          </p:nvSpPr>
          <p:spPr bwMode="auto">
            <a:xfrm>
              <a:off x="4277" y="1298"/>
              <a:ext cx="109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64" name="Freeform 20"/>
            <p:cNvSpPr>
              <a:spLocks/>
            </p:cNvSpPr>
            <p:nvPr/>
          </p:nvSpPr>
          <p:spPr bwMode="auto">
            <a:xfrm>
              <a:off x="4225" y="1298"/>
              <a:ext cx="111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Freeform 21"/>
            <p:cNvSpPr>
              <a:spLocks/>
            </p:cNvSpPr>
            <p:nvPr/>
          </p:nvSpPr>
          <p:spPr bwMode="auto">
            <a:xfrm>
              <a:off x="4115" y="1298"/>
              <a:ext cx="110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Freeform 22"/>
            <p:cNvSpPr>
              <a:spLocks/>
            </p:cNvSpPr>
            <p:nvPr/>
          </p:nvSpPr>
          <p:spPr bwMode="auto">
            <a:xfrm>
              <a:off x="4336" y="1298"/>
              <a:ext cx="110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67" name="Freeform 23"/>
            <p:cNvSpPr>
              <a:spLocks/>
            </p:cNvSpPr>
            <p:nvPr/>
          </p:nvSpPr>
          <p:spPr bwMode="auto">
            <a:xfrm>
              <a:off x="4391" y="1298"/>
              <a:ext cx="111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Freeform 24"/>
            <p:cNvSpPr>
              <a:spLocks/>
            </p:cNvSpPr>
            <p:nvPr/>
          </p:nvSpPr>
          <p:spPr bwMode="auto">
            <a:xfrm>
              <a:off x="4446" y="1298"/>
              <a:ext cx="111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69" name="Freeform 25"/>
            <p:cNvSpPr>
              <a:spLocks/>
            </p:cNvSpPr>
            <p:nvPr/>
          </p:nvSpPr>
          <p:spPr bwMode="auto">
            <a:xfrm>
              <a:off x="4502" y="1298"/>
              <a:ext cx="110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70" name="Freeform 26"/>
            <p:cNvSpPr>
              <a:spLocks/>
            </p:cNvSpPr>
            <p:nvPr/>
          </p:nvSpPr>
          <p:spPr bwMode="auto">
            <a:xfrm>
              <a:off x="4557" y="1298"/>
              <a:ext cx="110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71" name="Freeform 27"/>
            <p:cNvSpPr>
              <a:spLocks/>
            </p:cNvSpPr>
            <p:nvPr/>
          </p:nvSpPr>
          <p:spPr bwMode="auto">
            <a:xfrm>
              <a:off x="4616" y="1299"/>
              <a:ext cx="111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Freeform 28"/>
            <p:cNvSpPr>
              <a:spLocks/>
            </p:cNvSpPr>
            <p:nvPr/>
          </p:nvSpPr>
          <p:spPr bwMode="auto">
            <a:xfrm>
              <a:off x="4672" y="1299"/>
              <a:ext cx="110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73" name="Freeform 29"/>
            <p:cNvSpPr>
              <a:spLocks/>
            </p:cNvSpPr>
            <p:nvPr/>
          </p:nvSpPr>
          <p:spPr bwMode="auto">
            <a:xfrm>
              <a:off x="4727" y="1299"/>
              <a:ext cx="110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74" name="Freeform 30"/>
            <p:cNvSpPr>
              <a:spLocks/>
            </p:cNvSpPr>
            <p:nvPr/>
          </p:nvSpPr>
          <p:spPr bwMode="auto">
            <a:xfrm>
              <a:off x="3889" y="1299"/>
              <a:ext cx="111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75" name="Freeform 31"/>
            <p:cNvSpPr>
              <a:spLocks/>
            </p:cNvSpPr>
            <p:nvPr/>
          </p:nvSpPr>
          <p:spPr bwMode="auto">
            <a:xfrm>
              <a:off x="3945" y="1299"/>
              <a:ext cx="110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76" name="Freeform 32"/>
            <p:cNvSpPr>
              <a:spLocks/>
            </p:cNvSpPr>
            <p:nvPr/>
          </p:nvSpPr>
          <p:spPr bwMode="auto">
            <a:xfrm>
              <a:off x="4000" y="1299"/>
              <a:ext cx="110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77" name="Freeform 33"/>
            <p:cNvSpPr>
              <a:spLocks/>
            </p:cNvSpPr>
            <p:nvPr/>
          </p:nvSpPr>
          <p:spPr bwMode="auto">
            <a:xfrm>
              <a:off x="3829" y="1296"/>
              <a:ext cx="111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78" name="Freeform 34"/>
            <p:cNvSpPr>
              <a:spLocks/>
            </p:cNvSpPr>
            <p:nvPr/>
          </p:nvSpPr>
          <p:spPr bwMode="auto">
            <a:xfrm>
              <a:off x="3820" y="2144"/>
              <a:ext cx="48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80" y="0"/>
                </a:cxn>
              </a:cxnLst>
              <a:rect l="0" t="0" r="r" b="b"/>
              <a:pathLst>
                <a:path w="480" h="2">
                  <a:moveTo>
                    <a:pt x="0" y="2"/>
                  </a:moveTo>
                  <a:lnTo>
                    <a:pt x="480" y="0"/>
                  </a:ln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79" name="Freeform 35"/>
            <p:cNvSpPr>
              <a:spLocks/>
            </p:cNvSpPr>
            <p:nvPr/>
          </p:nvSpPr>
          <p:spPr bwMode="auto">
            <a:xfrm>
              <a:off x="4786" y="1296"/>
              <a:ext cx="111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80" name="Freeform 36"/>
            <p:cNvSpPr>
              <a:spLocks/>
            </p:cNvSpPr>
            <p:nvPr/>
          </p:nvSpPr>
          <p:spPr bwMode="auto">
            <a:xfrm>
              <a:off x="4842" y="1296"/>
              <a:ext cx="110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81" name="Freeform 37"/>
            <p:cNvSpPr>
              <a:spLocks/>
            </p:cNvSpPr>
            <p:nvPr/>
          </p:nvSpPr>
          <p:spPr bwMode="auto">
            <a:xfrm>
              <a:off x="4897" y="1296"/>
              <a:ext cx="110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82" name="Freeform 38"/>
            <p:cNvSpPr>
              <a:spLocks/>
            </p:cNvSpPr>
            <p:nvPr/>
          </p:nvSpPr>
          <p:spPr bwMode="auto">
            <a:xfrm>
              <a:off x="4956" y="1297"/>
              <a:ext cx="111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Freeform 39"/>
            <p:cNvSpPr>
              <a:spLocks/>
            </p:cNvSpPr>
            <p:nvPr/>
          </p:nvSpPr>
          <p:spPr bwMode="auto">
            <a:xfrm>
              <a:off x="5012" y="1297"/>
              <a:ext cx="110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84" name="Freeform 40"/>
            <p:cNvSpPr>
              <a:spLocks/>
            </p:cNvSpPr>
            <p:nvPr/>
          </p:nvSpPr>
          <p:spPr bwMode="auto">
            <a:xfrm>
              <a:off x="5067" y="1297"/>
              <a:ext cx="110" cy="33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6" y="30"/>
                </a:cxn>
                <a:cxn ang="0">
                  <a:pos x="32" y="230"/>
                </a:cxn>
                <a:cxn ang="0">
                  <a:pos x="52" y="214"/>
                </a:cxn>
              </a:cxnLst>
              <a:rect l="0" t="0" r="r" b="b"/>
              <a:pathLst>
                <a:path w="52" h="261">
                  <a:moveTo>
                    <a:pt x="0" y="50"/>
                  </a:moveTo>
                  <a:cubicBezTo>
                    <a:pt x="5" y="25"/>
                    <a:pt x="11" y="0"/>
                    <a:pt x="16" y="30"/>
                  </a:cubicBezTo>
                  <a:cubicBezTo>
                    <a:pt x="21" y="60"/>
                    <a:pt x="26" y="199"/>
                    <a:pt x="32" y="230"/>
                  </a:cubicBezTo>
                  <a:cubicBezTo>
                    <a:pt x="38" y="261"/>
                    <a:pt x="49" y="220"/>
                    <a:pt x="52" y="214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85" name="Freeform 41"/>
            <p:cNvSpPr>
              <a:spLocks/>
            </p:cNvSpPr>
            <p:nvPr/>
          </p:nvSpPr>
          <p:spPr bwMode="auto">
            <a:xfrm>
              <a:off x="5229" y="1359"/>
              <a:ext cx="3" cy="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98"/>
                </a:cxn>
              </a:cxnLst>
              <a:rect l="0" t="0" r="r" b="b"/>
              <a:pathLst>
                <a:path w="3" h="798">
                  <a:moveTo>
                    <a:pt x="0" y="0"/>
                  </a:moveTo>
                  <a:lnTo>
                    <a:pt x="3" y="798"/>
                  </a:ln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86" name="Line 42"/>
            <p:cNvSpPr>
              <a:spLocks noChangeShapeType="1"/>
            </p:cNvSpPr>
            <p:nvPr/>
          </p:nvSpPr>
          <p:spPr bwMode="auto">
            <a:xfrm>
              <a:off x="4838" y="2158"/>
              <a:ext cx="406" cy="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87" name="Freeform 43"/>
            <p:cNvSpPr>
              <a:spLocks/>
            </p:cNvSpPr>
            <p:nvPr/>
          </p:nvSpPr>
          <p:spPr bwMode="auto">
            <a:xfrm>
              <a:off x="5180" y="1315"/>
              <a:ext cx="47" cy="4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9" y="0"/>
                </a:cxn>
                <a:cxn ang="0">
                  <a:pos x="30" y="30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cubicBezTo>
                    <a:pt x="2" y="15"/>
                    <a:pt x="4" y="0"/>
                    <a:pt x="9" y="0"/>
                  </a:cubicBezTo>
                  <a:cubicBezTo>
                    <a:pt x="14" y="0"/>
                    <a:pt x="22" y="15"/>
                    <a:pt x="30" y="30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990600" y="685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787</Words>
  <Application>Microsoft Office PowerPoint</Application>
  <PresentationFormat>On-screen Show (4:3)</PresentationFormat>
  <Paragraphs>93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.VnTime</vt:lpstr>
      <vt:lpstr>Arial</vt:lpstr>
      <vt:lpstr>Calibri</vt:lpstr>
      <vt:lpstr>Cambria Math</vt:lpstr>
      <vt:lpstr>Symbol</vt:lpstr>
      <vt:lpstr>Tahoma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Hoa Hat Tieu</cp:lastModifiedBy>
  <cp:revision>111</cp:revision>
  <dcterms:created xsi:type="dcterms:W3CDTF">2014-11-21T14:39:18Z</dcterms:created>
  <dcterms:modified xsi:type="dcterms:W3CDTF">2018-02-25T08:51:13Z</dcterms:modified>
</cp:coreProperties>
</file>